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notesMasterIdLst>
    <p:notesMasterId r:id="rId20"/>
  </p:notesMasterIdLst>
  <p:sldIdLst>
    <p:sldId id="256" r:id="rId2"/>
    <p:sldId id="259" r:id="rId3"/>
    <p:sldId id="260" r:id="rId4"/>
    <p:sldId id="272" r:id="rId5"/>
    <p:sldId id="273" r:id="rId6"/>
    <p:sldId id="276" r:id="rId7"/>
    <p:sldId id="262" r:id="rId8"/>
    <p:sldId id="258" r:id="rId9"/>
    <p:sldId id="274" r:id="rId10"/>
    <p:sldId id="263" r:id="rId11"/>
    <p:sldId id="264" r:id="rId12"/>
    <p:sldId id="265" r:id="rId13"/>
    <p:sldId id="275" r:id="rId14"/>
    <p:sldId id="271" r:id="rId15"/>
    <p:sldId id="269" r:id="rId16"/>
    <p:sldId id="268" r:id="rId17"/>
    <p:sldId id="270" r:id="rId18"/>
    <p:sldId id="267" r:id="rId19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508" autoAdjust="0"/>
  </p:normalViewPr>
  <p:slideViewPr>
    <p:cSldViewPr>
      <p:cViewPr>
        <p:scale>
          <a:sx n="94" d="100"/>
          <a:sy n="94" d="100"/>
        </p:scale>
        <p:origin x="-110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2249BB-FA49-451D-956A-123E1597CD98}" type="datetimeFigureOut">
              <a:rPr lang="de-DE" smtClean="0"/>
              <a:t>13.02.2018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859063-9C67-41A4-95B7-B0C9B03593A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525227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microsoft.com/office/2007/relationships/hdphoto" Target="../media/hdphoto4.wdp"/><Relationship Id="rId3" Type="http://schemas.microsoft.com/office/2007/relationships/hdphoto" Target="../media/hdphoto1.wdp"/><Relationship Id="rId7" Type="http://schemas.microsoft.com/office/2007/relationships/hdphoto" Target="../media/hdphoto2.wdp"/><Relationship Id="rId12" Type="http://schemas.openxmlformats.org/officeDocument/2006/relationships/image" Target="../media/image13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11" Type="http://schemas.openxmlformats.org/officeDocument/2006/relationships/image" Target="../media/image12.png"/><Relationship Id="rId5" Type="http://schemas.openxmlformats.org/officeDocument/2006/relationships/image" Target="../media/image8.png"/><Relationship Id="rId10" Type="http://schemas.openxmlformats.org/officeDocument/2006/relationships/image" Target="../media/image11.jpeg"/><Relationship Id="rId4" Type="http://schemas.openxmlformats.org/officeDocument/2006/relationships/image" Target="../media/image7.png"/><Relationship Id="rId9" Type="http://schemas.microsoft.com/office/2007/relationships/hdphoto" Target="../media/hdphoto3.wdp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13.02.2018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13.02.2018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13.02.2018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0" y="0"/>
            <a:ext cx="9144002" cy="3284984"/>
          </a:xfrm>
          <a:prstGeom prst="rect">
            <a:avLst/>
          </a:prstGeom>
          <a:ln w="57150"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0" y="3357577"/>
            <a:ext cx="9144002" cy="279652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eck 9"/>
          <p:cNvSpPr/>
          <p:nvPr/>
        </p:nvSpPr>
        <p:spPr>
          <a:xfrm>
            <a:off x="0" y="3284984"/>
            <a:ext cx="9133600" cy="1451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2067" name="Picture 19" descr="C:\Users\Impelon\Dropbox\Medien\IMG_20171219_16431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Grayscale/>
                    </a14:imgEffect>
                    <a14:imgEffect>
                      <a14:saturation sat="300000"/>
                    </a14:imgEffect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937" r="17030"/>
          <a:stretch/>
        </p:blipFill>
        <p:spPr bwMode="auto">
          <a:xfrm rot="5400000">
            <a:off x="7324312" y="1171823"/>
            <a:ext cx="1789776" cy="1378508"/>
          </a:xfrm>
          <a:prstGeom prst="rect">
            <a:avLst/>
          </a:prstGeom>
          <a:noFill/>
          <a:ln>
            <a:noFill/>
          </a:ln>
          <a:effectLst>
            <a:innerShdw blurRad="114300">
              <a:prstClr val="black"/>
            </a:innerShdw>
            <a:softEdge rad="1016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Impelon\Dropbox\Schachroboter\temp\frames\53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19" r="9994"/>
          <a:stretch/>
        </p:blipFill>
        <p:spPr bwMode="auto">
          <a:xfrm>
            <a:off x="107504" y="116632"/>
            <a:ext cx="2872672" cy="288032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hteck 10"/>
          <p:cNvSpPr/>
          <p:nvPr/>
        </p:nvSpPr>
        <p:spPr>
          <a:xfrm flipV="1">
            <a:off x="6414051" y="3284984"/>
            <a:ext cx="2729951" cy="25294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>
          <a:xfrm>
            <a:off x="457200" y="4052664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smtClean="0"/>
              <a:t>Formatvorlage des Untertitelmasters durch Klicken bearbeiten</a:t>
            </a:r>
            <a:endParaRPr kumimoji="0" lang="en-US" dirty="0"/>
          </a:p>
        </p:txBody>
      </p:sp>
      <p:sp>
        <p:nvSpPr>
          <p:cNvPr id="28" name="Datumsplatzhalter 27"/>
          <p:cNvSpPr>
            <a:spLocks noGrp="1"/>
          </p:cNvSpPr>
          <p:nvPr>
            <p:ph type="dt" sz="half" idx="10"/>
          </p:nvPr>
        </p:nvSpPr>
        <p:spPr>
          <a:xfrm>
            <a:off x="107504" y="6309320"/>
            <a:ext cx="960120" cy="457200"/>
          </a:xfrm>
        </p:spPr>
        <p:txBody>
          <a:bodyPr/>
          <a:lstStyle/>
          <a:p>
            <a:r>
              <a:rPr lang="de-DE" smtClean="0"/>
              <a:t>13.02.2018</a:t>
            </a:r>
            <a:endParaRPr lang="de-DE"/>
          </a:p>
        </p:txBody>
      </p:sp>
      <p:sp>
        <p:nvSpPr>
          <p:cNvPr id="17" name="Fußzeilenplatzhalter 16"/>
          <p:cNvSpPr>
            <a:spLocks noGrp="1"/>
          </p:cNvSpPr>
          <p:nvPr>
            <p:ph type="ftr" sz="quarter" idx="11"/>
          </p:nvPr>
        </p:nvSpPr>
        <p:spPr>
          <a:xfrm>
            <a:off x="1259632" y="6309320"/>
            <a:ext cx="1295400" cy="457200"/>
          </a:xfrm>
        </p:spPr>
        <p:txBody>
          <a:bodyPr/>
          <a:lstStyle/>
          <a:p>
            <a:endParaRPr lang="de-DE"/>
          </a:p>
        </p:txBody>
      </p:sp>
      <p:sp>
        <p:nvSpPr>
          <p:cNvPr id="29" name="Foliennummernplatzhalter 28"/>
          <p:cNvSpPr>
            <a:spLocks noGrp="1"/>
          </p:cNvSpPr>
          <p:nvPr>
            <p:ph type="sldNum" sz="quarter" idx="12"/>
          </p:nvPr>
        </p:nvSpPr>
        <p:spPr>
          <a:xfrm>
            <a:off x="8316416" y="6381328"/>
            <a:ext cx="747712" cy="365760"/>
          </a:xfrm>
        </p:spPr>
        <p:txBody>
          <a:bodyPr/>
          <a:lstStyle>
            <a:lvl1pPr algn="r">
              <a:defRPr kumimoji="0" lang="de-DE" sz="2000" kern="1200" smtClean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</a:lstStyle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  <p:sp>
        <p:nvSpPr>
          <p:cNvPr id="4" name="AutoShape 7" descr="https://www.mintgruen.tu-berlin.de/robotikWiki/lib/exe/fetch.php?cache=&amp;media=projektewise1718:schachroboter:ansteuerung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5" name="AutoShape 9" descr="https://www.mintgruen.tu-berlin.de/robotikWiki/lib/exe/fetch.php?cache=&amp;media=projektewise1718:schachroboter:ansteuerung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6" name="AutoShape 11" descr="https://www.mintgruen.tu-berlin.de/robotikWiki/lib/exe/fetch.php?cache=&amp;media=projektewise1718:schachroboter:ansteuerung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2" name="AutoShape 13" descr="https://www.mintgruen.tu-berlin.de/robotikWiki/lib/exe/fetch.php?cache=&amp;media=projektewise1718:schachroboter:ansteuerung.jp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3" name="AutoShape 15" descr="https://www.mintgruen.tu-berlin.de/robotikWiki/lib/exe/fetch.php?cache=&amp;media=projektewise1718:schachroboter:ansteuerung.jpg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2064" name="Picture 1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9200" y="51789"/>
            <a:ext cx="914400" cy="914400"/>
          </a:xfrm>
          <a:prstGeom prst="rect">
            <a:avLst/>
          </a:prstGeom>
          <a:noFill/>
          <a:ln>
            <a:noFill/>
          </a:ln>
          <a:effectLst>
            <a:innerShdw blurRad="114300">
              <a:prstClr val="black"/>
            </a:innerShdw>
            <a:softEdge rad="1778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5" name="Picture 17"/>
          <p:cNvPicPr>
            <a:picLocks noChangeAspect="1" noChangeArrowheads="1"/>
          </p:cNvPicPr>
          <p:nvPr/>
        </p:nvPicPr>
        <p:blipFill>
          <a:blip r:embed="rId6" cstate="print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4800" y="51789"/>
            <a:ext cx="914400" cy="914400"/>
          </a:xfrm>
          <a:prstGeom prst="rect">
            <a:avLst/>
          </a:prstGeom>
          <a:noFill/>
          <a:ln>
            <a:noFill/>
          </a:ln>
          <a:effectLst>
            <a:innerShdw blurRad="114300">
              <a:prstClr val="black"/>
            </a:innerShdw>
            <a:softEdge rad="1778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Rechteck 19"/>
          <p:cNvSpPr/>
          <p:nvPr/>
        </p:nvSpPr>
        <p:spPr>
          <a:xfrm>
            <a:off x="0" y="0"/>
            <a:ext cx="9144002" cy="3284984"/>
          </a:xfrm>
          <a:prstGeom prst="rect">
            <a:avLst/>
          </a:prstGeom>
          <a:ln w="57150"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1" name="Picture 19" descr="C:\Users\Impelon\Dropbox\Medien\IMG_20171219_16431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Grayscale/>
                    </a14:imgEffect>
                    <a14:imgEffect>
                      <a14:saturation sat="300000"/>
                    </a14:imgEffect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937" r="17030"/>
          <a:stretch/>
        </p:blipFill>
        <p:spPr bwMode="auto">
          <a:xfrm rot="5400000">
            <a:off x="7324312" y="1171823"/>
            <a:ext cx="1789776" cy="1378508"/>
          </a:xfrm>
          <a:prstGeom prst="rect">
            <a:avLst/>
          </a:prstGeom>
          <a:noFill/>
          <a:ln>
            <a:noFill/>
          </a:ln>
          <a:effectLst>
            <a:innerShdw blurRad="114300">
              <a:prstClr val="black"/>
            </a:innerShdw>
            <a:softEdge rad="1016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3" descr="C:\Users\Impelon\Dropbox\Schachroboter\temp\frames\53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19" r="9994"/>
          <a:stretch/>
        </p:blipFill>
        <p:spPr bwMode="auto">
          <a:xfrm>
            <a:off x="107504" y="116632"/>
            <a:ext cx="2872672" cy="288032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AutoShape 7" descr="https://www.mintgruen.tu-berlin.de/robotikWiki/lib/exe/fetch.php?cache=&amp;media=projektewise1718:schachroboter:ansteuerung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4" name="AutoShape 9" descr="https://www.mintgruen.tu-berlin.de/robotikWiki/lib/exe/fetch.php?cache=&amp;media=projektewise1718:schachroboter:ansteuerung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5" name="AutoShape 11" descr="https://www.mintgruen.tu-berlin.de/robotikWiki/lib/exe/fetch.php?cache=&amp;media=projektewise1718:schachroboter:ansteuerung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6" name="AutoShape 13" descr="https://www.mintgruen.tu-berlin.de/robotikWiki/lib/exe/fetch.php?cache=&amp;media=projektewise1718:schachroboter:ansteuerung.jp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7" name="AutoShape 15" descr="https://www.mintgruen.tu-berlin.de/robotikWiki/lib/exe/fetch.php?cache=&amp;media=projektewise1718:schachroboter:ansteuerung.jpg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30" name="Picture 1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9200" y="51789"/>
            <a:ext cx="914400" cy="914400"/>
          </a:xfrm>
          <a:prstGeom prst="rect">
            <a:avLst/>
          </a:prstGeom>
          <a:noFill/>
          <a:ln>
            <a:noFill/>
          </a:ln>
          <a:effectLst>
            <a:innerShdw blurRad="114300">
              <a:prstClr val="black"/>
            </a:innerShdw>
            <a:softEdge rad="1778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17"/>
          <p:cNvPicPr>
            <a:picLocks noChangeAspect="1" noChangeArrowheads="1"/>
          </p:cNvPicPr>
          <p:nvPr/>
        </p:nvPicPr>
        <p:blipFill>
          <a:blip r:embed="rId6" cstate="print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4800" y="51789"/>
            <a:ext cx="914400" cy="914400"/>
          </a:xfrm>
          <a:prstGeom prst="rect">
            <a:avLst/>
          </a:prstGeom>
          <a:noFill/>
          <a:ln>
            <a:noFill/>
          </a:ln>
          <a:effectLst>
            <a:innerShdw blurRad="114300">
              <a:prstClr val="black"/>
            </a:innerShdw>
            <a:softEdge rad="1778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C:\Users\Impelon\Dropbox\Medien\IMG_20180206_135838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artisticPencilGrayscale/>
                    </a14:imgEffect>
                    <a14:imgEffect>
                      <a14:saturation sat="300000"/>
                    </a14:imgEffect>
                    <a14:imgEffect>
                      <a14:brightnessContrast bright="-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V="1">
            <a:off x="5494300" y="1355809"/>
            <a:ext cx="1792200" cy="1008112"/>
          </a:xfrm>
          <a:prstGeom prst="rect">
            <a:avLst/>
          </a:prstGeom>
          <a:noFill/>
          <a:ln>
            <a:noFill/>
          </a:ln>
          <a:effectLst>
            <a:innerShdw blurRad="114300">
              <a:prstClr val="black"/>
            </a:innerShdw>
            <a:softEdge rad="1016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Impelon\Dropbox\Medien\IMG_20180206_174221.jpg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40" r="27510"/>
          <a:stretch/>
        </p:blipFill>
        <p:spPr bwMode="auto">
          <a:xfrm rot="5400000">
            <a:off x="3491880" y="116632"/>
            <a:ext cx="1701190" cy="170119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3059832" y="1886967"/>
            <a:ext cx="5855568" cy="1470025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de-DE" dirty="0" smtClean="0"/>
              <a:t>Titelmasterformat durch Klicken bearbeiten</a:t>
            </a:r>
            <a:endParaRPr kumimoji="0"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0400" y="51789"/>
            <a:ext cx="914400" cy="914400"/>
          </a:xfrm>
          <a:prstGeom prst="rect">
            <a:avLst/>
          </a:prstGeom>
          <a:noFill/>
          <a:ln>
            <a:noFill/>
          </a:ln>
          <a:effectLst>
            <a:innerShdw blurRad="114300">
              <a:prstClr val="black"/>
            </a:innerShdw>
            <a:softEdge rad="1778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6000" y="51789"/>
            <a:ext cx="914400" cy="914400"/>
          </a:xfrm>
          <a:prstGeom prst="rect">
            <a:avLst/>
          </a:prstGeom>
          <a:noFill/>
          <a:ln>
            <a:noFill/>
          </a:ln>
          <a:effectLst>
            <a:innerShdw blurRad="114300">
              <a:prstClr val="black"/>
            </a:innerShdw>
            <a:softEdge rad="1778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" name="Rechteck 33"/>
          <p:cNvSpPr/>
          <p:nvPr userDrawn="1"/>
        </p:nvSpPr>
        <p:spPr>
          <a:xfrm>
            <a:off x="0" y="3357577"/>
            <a:ext cx="9144002" cy="279652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hteck 34"/>
          <p:cNvSpPr/>
          <p:nvPr userDrawn="1"/>
        </p:nvSpPr>
        <p:spPr>
          <a:xfrm flipV="1">
            <a:off x="6414051" y="3284984"/>
            <a:ext cx="2729951" cy="25294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6" name="AutoShape 7" descr="https://www.mintgruen.tu-berlin.de/robotikWiki/lib/exe/fetch.php?cache=&amp;media=projektewise1718:schachroboter:ansteuerung.jpg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7" name="AutoShape 9" descr="https://www.mintgruen.tu-berlin.de/robotikWiki/lib/exe/fetch.php?cache=&amp;media=projektewise1718:schachroboter:ansteuerung.jpg"/>
          <p:cNvSpPr>
            <a:spLocks noChangeAspect="1" noChangeArrowheads="1"/>
          </p:cNvSpPr>
          <p:nvPr userDrawn="1"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8" name="AutoShape 11" descr="https://www.mintgruen.tu-berlin.de/robotikWiki/lib/exe/fetch.php?cache=&amp;media=projektewise1718:schachroboter:ansteuerung.jpg"/>
          <p:cNvSpPr>
            <a:spLocks noChangeAspect="1" noChangeArrowheads="1"/>
          </p:cNvSpPr>
          <p:nvPr userDrawn="1"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9" name="AutoShape 13" descr="https://www.mintgruen.tu-berlin.de/robotikWiki/lib/exe/fetch.php?cache=&amp;media=projektewise1718:schachroboter:ansteuerung.jpg"/>
          <p:cNvSpPr>
            <a:spLocks noChangeAspect="1" noChangeArrowheads="1"/>
          </p:cNvSpPr>
          <p:nvPr userDrawn="1"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40" name="AutoShape 15" descr="https://www.mintgruen.tu-berlin.de/robotikWiki/lib/exe/fetch.php?cache=&amp;media=projektewise1718:schachroboter:ansteuerung.jpg"/>
          <p:cNvSpPr>
            <a:spLocks noChangeAspect="1" noChangeArrowheads="1"/>
          </p:cNvSpPr>
          <p:nvPr userDrawn="1"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1981201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13.02.2018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2249425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2249425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13.02.2018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4721226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718306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26" name="Datumsplatzhalt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r>
              <a:rPr lang="de-DE" smtClean="0"/>
              <a:t>13.02.2018</a:t>
            </a:r>
            <a:endParaRPr lang="de-DE"/>
          </a:p>
        </p:txBody>
      </p:sp>
      <p:sp>
        <p:nvSpPr>
          <p:cNvPr id="27" name="Foliennummernplatzhalt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  <p:sp>
        <p:nvSpPr>
          <p:cNvPr id="28" name="Fußzeilenplatzhalt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de-D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r>
              <a:rPr lang="de-DE" smtClean="0"/>
              <a:t>13.02.2018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13.02.2018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13.02.2018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40435" y="1109161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88443" y="3274309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13.02.2018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hteck 27"/>
          <p:cNvSpPr/>
          <p:nvPr/>
        </p:nvSpPr>
        <p:spPr>
          <a:xfrm>
            <a:off x="1" y="366819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hteck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hteck 29"/>
          <p:cNvSpPr/>
          <p:nvPr/>
        </p:nvSpPr>
        <p:spPr>
          <a:xfrm>
            <a:off x="1" y="308277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hteck 30"/>
          <p:cNvSpPr/>
          <p:nvPr/>
        </p:nvSpPr>
        <p:spPr>
          <a:xfrm flipV="1">
            <a:off x="5410183" y="360247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hteck 34"/>
          <p:cNvSpPr/>
          <p:nvPr/>
        </p:nvSpPr>
        <p:spPr bwMode="invGray">
          <a:xfrm>
            <a:off x="9084965" y="-2001"/>
            <a:ext cx="57627" cy="621792"/>
          </a:xfrm>
          <a:prstGeom prst="rect">
            <a:avLst/>
          </a:prstGeom>
          <a:solidFill>
            <a:schemeClr val="bg2">
              <a:alpha val="30196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hteck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chemeClr val="tx2">
              <a:lumMod val="50000"/>
              <a:lumOff val="50000"/>
              <a:alpha val="30196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hteck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chemeClr val="accent1">
              <a:alpha val="30196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hteck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chemeClr val="tx2">
              <a:lumMod val="50000"/>
              <a:lumOff val="50000"/>
              <a:alpha val="30196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hteck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chemeClr val="bg2">
              <a:alpha val="30196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hteck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chemeClr val="tx2">
              <a:lumMod val="50000"/>
              <a:lumOff val="50000"/>
              <a:alpha val="30196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dirty="0" smtClean="0"/>
              <a:t>Textmasterformat bearbeiten</a:t>
            </a:r>
          </a:p>
          <a:p>
            <a:pPr lvl="1" eaLnBrk="1" latinLnBrk="0" hangingPunct="1"/>
            <a:r>
              <a:rPr kumimoji="0" lang="de-DE" dirty="0" smtClean="0"/>
              <a:t>Zweite Ebene</a:t>
            </a:r>
          </a:p>
          <a:p>
            <a:pPr lvl="2" eaLnBrk="1" latinLnBrk="0" hangingPunct="1"/>
            <a:r>
              <a:rPr kumimoji="0" lang="de-DE" dirty="0" smtClean="0"/>
              <a:t>Dritte Ebene</a:t>
            </a:r>
          </a:p>
          <a:p>
            <a:pPr lvl="3" eaLnBrk="1" latinLnBrk="0" hangingPunct="1"/>
            <a:r>
              <a:rPr kumimoji="0" lang="de-DE" dirty="0" smtClean="0"/>
              <a:t>Vierte Ebene</a:t>
            </a:r>
          </a:p>
          <a:p>
            <a:pPr lvl="4" eaLnBrk="1" latinLnBrk="0" hangingPunct="1"/>
            <a:r>
              <a:rPr kumimoji="0" lang="de-DE" dirty="0" smtClean="0"/>
              <a:t>Fünfte Ebene</a:t>
            </a:r>
            <a:endParaRPr kumimoji="0" lang="en-US" dirty="0"/>
          </a:p>
        </p:txBody>
      </p:sp>
      <p:sp>
        <p:nvSpPr>
          <p:cNvPr id="14" name="Datumsplatzhalter 13"/>
          <p:cNvSpPr>
            <a:spLocks noGrp="1"/>
          </p:cNvSpPr>
          <p:nvPr>
            <p:ph type="dt" sz="half" idx="2"/>
          </p:nvPr>
        </p:nvSpPr>
        <p:spPr>
          <a:xfrm>
            <a:off x="8146676" y="625519"/>
            <a:ext cx="957264" cy="283201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r>
              <a:rPr lang="de-DE" smtClean="0"/>
              <a:t>13.02.2018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467544" y="633939"/>
            <a:ext cx="1325880" cy="274781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de-DE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4"/>
          </p:nvPr>
        </p:nvSpPr>
        <p:spPr>
          <a:xfrm>
            <a:off x="8149209" y="31687"/>
            <a:ext cx="748528" cy="29850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lang="de-DE" sz="1800" kern="120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  <p:sp>
        <p:nvSpPr>
          <p:cNvPr id="2" name="Rechteck 1"/>
          <p:cNvSpPr/>
          <p:nvPr/>
        </p:nvSpPr>
        <p:spPr>
          <a:xfrm>
            <a:off x="8100392" y="451334"/>
            <a:ext cx="1043610" cy="168457"/>
          </a:xfrm>
          <a:prstGeom prst="rect">
            <a:avLst/>
          </a:prstGeom>
          <a:solidFill>
            <a:schemeClr val="accent1">
              <a:lumMod val="7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5" name="Gerade Verbindung 24"/>
          <p:cNvCxnSpPr/>
          <p:nvPr/>
        </p:nvCxnSpPr>
        <p:spPr>
          <a:xfrm>
            <a:off x="0" y="1700808"/>
            <a:ext cx="9144000" cy="0"/>
          </a:xfrm>
          <a:prstGeom prst="line">
            <a:avLst/>
          </a:prstGeom>
          <a:ln w="57150" cap="sq" cmpd="thickThin">
            <a:gradFill flip="none" rotWithShape="1">
              <a:gsLst>
                <a:gs pos="12000">
                  <a:schemeClr val="accent6">
                    <a:lumMod val="75000"/>
                  </a:schemeClr>
                </a:gs>
                <a:gs pos="35000">
                  <a:schemeClr val="accent1">
                    <a:lumMod val="50000"/>
                  </a:schemeClr>
                </a:gs>
                <a:gs pos="58000">
                  <a:schemeClr val="accent4"/>
                </a:gs>
                <a:gs pos="100000">
                  <a:schemeClr val="bg2">
                    <a:lumMod val="50000"/>
                  </a:schemeClr>
                </a:gs>
              </a:gsLst>
              <a:lin ang="0" scaled="1"/>
              <a:tileRect/>
            </a:gradFill>
            <a:prstDash val="solid"/>
            <a:headEnd w="med" len="med"/>
          </a:ln>
          <a:effectLst>
            <a:outerShdw blurRad="63500" dist="25400" dir="2100000" algn="tl" rotWithShape="0">
              <a:prstClr val="black">
                <a:alpha val="3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90132">
            <a:off x="1056618" y="-18"/>
            <a:ext cx="291206" cy="291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15725">
            <a:off x="305020" y="1840"/>
            <a:ext cx="291206" cy="291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Titelplatzhalter 21"/>
          <p:cNvSpPr>
            <a:spLocks noGrp="1"/>
          </p:cNvSpPr>
          <p:nvPr>
            <p:ph type="title"/>
          </p:nvPr>
        </p:nvSpPr>
        <p:spPr>
          <a:xfrm>
            <a:off x="457200" y="922040"/>
            <a:ext cx="8229600" cy="778768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de-DE" dirty="0" smtClean="0"/>
              <a:t>Titelmasterformat durch Klicken bearbeiten</a:t>
            </a:r>
            <a:endParaRPr kumimoji="0" lang="en-US" dirty="0"/>
          </a:p>
        </p:txBody>
      </p:sp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74239">
            <a:off x="13999" y="-2344"/>
            <a:ext cx="284858" cy="2848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93188">
            <a:off x="719561" y="-18"/>
            <a:ext cx="291206" cy="291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9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15725">
            <a:off x="305020" y="1840"/>
            <a:ext cx="291206" cy="291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/>
  <p:txStyles>
    <p:titleStyle>
      <a:lvl1pPr algn="l" rtl="0" eaLnBrk="1" latinLnBrk="0" hangingPunct="1">
        <a:spcBef>
          <a:spcPct val="0"/>
        </a:spcBef>
        <a:buNone/>
        <a:defRPr kumimoji="0" sz="4000" kern="1200" baseline="0">
          <a:solidFill>
            <a:schemeClr val="tx2"/>
          </a:solidFill>
          <a:latin typeface="Cooper Black" panose="0208090404030B020404" pitchFamily="18" charset="0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Arial" panose="020B0604020202020204" pitchFamily="34" charset="0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Arial" panose="020B0604020202020204" pitchFamily="34" charset="0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image" Target="../media/image27.png"/><Relationship Id="rId18" Type="http://schemas.openxmlformats.org/officeDocument/2006/relationships/image" Target="../media/image3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12" Type="http://schemas.openxmlformats.org/officeDocument/2006/relationships/image" Target="../media/image26.png"/><Relationship Id="rId17" Type="http://schemas.openxmlformats.org/officeDocument/2006/relationships/image" Target="../media/image31.png"/><Relationship Id="rId2" Type="http://schemas.openxmlformats.org/officeDocument/2006/relationships/image" Target="../media/image16.png"/><Relationship Id="rId16" Type="http://schemas.openxmlformats.org/officeDocument/2006/relationships/image" Target="../media/image3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11" Type="http://schemas.openxmlformats.org/officeDocument/2006/relationships/image" Target="../media/image25.png"/><Relationship Id="rId5" Type="http://schemas.openxmlformats.org/officeDocument/2006/relationships/image" Target="../media/image19.png"/><Relationship Id="rId15" Type="http://schemas.openxmlformats.org/officeDocument/2006/relationships/image" Target="../media/image29.png"/><Relationship Id="rId10" Type="http://schemas.openxmlformats.org/officeDocument/2006/relationships/image" Target="../media/image24.png"/><Relationship Id="rId19" Type="http://schemas.openxmlformats.org/officeDocument/2006/relationships/image" Target="../media/image33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Relationship Id="rId1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image" Target="../media/image27.png"/><Relationship Id="rId18" Type="http://schemas.openxmlformats.org/officeDocument/2006/relationships/image" Target="../media/image3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12" Type="http://schemas.openxmlformats.org/officeDocument/2006/relationships/image" Target="../media/image26.png"/><Relationship Id="rId17" Type="http://schemas.openxmlformats.org/officeDocument/2006/relationships/image" Target="../media/image31.png"/><Relationship Id="rId2" Type="http://schemas.openxmlformats.org/officeDocument/2006/relationships/image" Target="../media/image16.png"/><Relationship Id="rId16" Type="http://schemas.openxmlformats.org/officeDocument/2006/relationships/image" Target="../media/image3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11" Type="http://schemas.openxmlformats.org/officeDocument/2006/relationships/image" Target="../media/image25.png"/><Relationship Id="rId5" Type="http://schemas.openxmlformats.org/officeDocument/2006/relationships/image" Target="../media/image19.png"/><Relationship Id="rId15" Type="http://schemas.openxmlformats.org/officeDocument/2006/relationships/image" Target="../media/image29.png"/><Relationship Id="rId10" Type="http://schemas.openxmlformats.org/officeDocument/2006/relationships/image" Target="../media/image24.png"/><Relationship Id="rId19" Type="http://schemas.openxmlformats.org/officeDocument/2006/relationships/image" Target="../media/image33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Relationship Id="rId14" Type="http://schemas.openxmlformats.org/officeDocument/2006/relationships/image" Target="../media/image2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ein Schachroboter von </a:t>
            </a:r>
          </a:p>
          <a:p>
            <a:r>
              <a:rPr lang="de-DE" dirty="0" smtClean="0"/>
              <a:t>Alessio </a:t>
            </a:r>
            <a:r>
              <a:rPr lang="de-DE" dirty="0" err="1" smtClean="0"/>
              <a:t>Mossudu</a:t>
            </a:r>
            <a:r>
              <a:rPr lang="de-DE" dirty="0" smtClean="0"/>
              <a:t> und </a:t>
            </a:r>
          </a:p>
          <a:p>
            <a:r>
              <a:rPr lang="de-DE" dirty="0" smtClean="0"/>
              <a:t>Ovidiu Tatar</a:t>
            </a:r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CHE4C, MATE!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13.02.2018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1</a:t>
            </a:fld>
            <a:endParaRPr lang="de-DE"/>
          </a:p>
        </p:txBody>
      </p:sp>
      <p:sp>
        <p:nvSpPr>
          <p:cNvPr id="9" name="Textfeld 8"/>
          <p:cNvSpPr txBox="1"/>
          <p:nvPr/>
        </p:nvSpPr>
        <p:spPr>
          <a:xfrm>
            <a:off x="2177734" y="6362164"/>
            <a:ext cx="47885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 smtClean="0"/>
              <a:t>Quelle für Schachfigur-Grafiken: https</a:t>
            </a:r>
            <a:r>
              <a:rPr lang="de-DE" sz="1000" dirty="0"/>
              <a:t>://</a:t>
            </a:r>
            <a:r>
              <a:rPr lang="de-DE" sz="1000" dirty="0" smtClean="0"/>
              <a:t>en.wikipedia.org/wiki/Chess_piece</a:t>
            </a:r>
          </a:p>
          <a:p>
            <a:r>
              <a:rPr lang="de-DE" sz="1000" dirty="0" smtClean="0"/>
              <a:t>vom Benutzer: https</a:t>
            </a:r>
            <a:r>
              <a:rPr lang="de-DE" sz="1000" dirty="0"/>
              <a:t>://en.wikipedia.org/wiki/User:Cburnett</a:t>
            </a:r>
          </a:p>
        </p:txBody>
      </p:sp>
    </p:spTree>
    <p:extLst>
      <p:ext uri="{BB962C8B-B14F-4D97-AF65-F5344CB8AC3E}">
        <p14:creationId xmlns:p14="http://schemas.microsoft.com/office/powerpoint/2010/main" val="1089074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Demonstration</a:t>
            </a:r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13.02.2018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458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Fragen?</a:t>
            </a:r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13.02.2018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1418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Zusatzmaterial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i="1" dirty="0" smtClean="0"/>
              <a:t>Zusatzmaterial für mögliche Fragen, ggf. Zeitüberschuss</a:t>
            </a:r>
            <a:endParaRPr lang="de-DE" i="1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13.02.2018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7192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296144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>Zusatzmaterial: </a:t>
            </a:r>
            <a:br>
              <a:rPr lang="de-DE" dirty="0" smtClean="0"/>
            </a:br>
            <a:r>
              <a:rPr lang="de-DE" dirty="0" smtClean="0"/>
              <a:t>kompletter Projektplan</a:t>
            </a:r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13.02.2018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13</a:t>
            </a:fld>
            <a:endParaRPr lang="de-DE"/>
          </a:p>
        </p:txBody>
      </p:sp>
      <p:pic>
        <p:nvPicPr>
          <p:cNvPr id="4099" name="Picture 3" descr="C:\Users\Impelon\Desktop\projectplan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920" y="2636912"/>
            <a:ext cx="8898160" cy="3549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451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13.02.2018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14</a:t>
            </a:fld>
            <a:endParaRPr lang="de-DE"/>
          </a:p>
        </p:txBody>
      </p:sp>
      <p:grpSp>
        <p:nvGrpSpPr>
          <p:cNvPr id="157" name="Gruppieren 156"/>
          <p:cNvGrpSpPr/>
          <p:nvPr/>
        </p:nvGrpSpPr>
        <p:grpSpPr>
          <a:xfrm>
            <a:off x="1486790" y="1801260"/>
            <a:ext cx="6170420" cy="5012116"/>
            <a:chOff x="256556" y="116632"/>
            <a:chExt cx="8221108" cy="6677852"/>
          </a:xfrm>
        </p:grpSpPr>
        <p:grpSp>
          <p:nvGrpSpPr>
            <p:cNvPr id="154" name="Gruppieren 153"/>
            <p:cNvGrpSpPr/>
            <p:nvPr/>
          </p:nvGrpSpPr>
          <p:grpSpPr>
            <a:xfrm>
              <a:off x="256556" y="4053070"/>
              <a:ext cx="7996108" cy="720000"/>
              <a:chOff x="256048" y="4432088"/>
              <a:chExt cx="7996108" cy="720000"/>
            </a:xfrm>
          </p:grpSpPr>
          <p:grpSp>
            <p:nvGrpSpPr>
              <p:cNvPr id="285" name="Gruppieren 284"/>
              <p:cNvGrpSpPr/>
              <p:nvPr/>
            </p:nvGrpSpPr>
            <p:grpSpPr>
              <a:xfrm>
                <a:off x="256048" y="4432088"/>
                <a:ext cx="3672328" cy="720000"/>
                <a:chOff x="467544" y="3101644"/>
                <a:chExt cx="3672328" cy="720000"/>
              </a:xfrm>
            </p:grpSpPr>
            <p:pic>
              <p:nvPicPr>
                <p:cNvPr id="326" name="Picture 31" descr="C:\Users\Impelon\Desktop\2.4.png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67544" y="3101644"/>
                  <a:ext cx="720000" cy="72000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327" name="Picture 32" descr="C:\Users\Impelon\Desktop\2.5.png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943708" y="3101644"/>
                  <a:ext cx="720000" cy="72000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328" name="Picture 33" descr="C:\Users\Impelon\Desktop\2.6.png"/>
                <p:cNvPicPr>
                  <a:picLocks noChangeAspect="1" noChangeArrowheads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419872" y="3101644"/>
                  <a:ext cx="720000" cy="72000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grpSp>
            <p:nvGrpSpPr>
              <p:cNvPr id="290" name="Gruppieren 289"/>
              <p:cNvGrpSpPr/>
              <p:nvPr/>
            </p:nvGrpSpPr>
            <p:grpSpPr>
              <a:xfrm>
                <a:off x="4579828" y="4432088"/>
                <a:ext cx="3672328" cy="720000"/>
                <a:chOff x="5292080" y="2977054"/>
                <a:chExt cx="3672328" cy="720000"/>
              </a:xfrm>
            </p:grpSpPr>
            <p:pic>
              <p:nvPicPr>
                <p:cNvPr id="316" name="Picture 24" descr="C:\Users\Impelon\Desktop\2.2.png"/>
                <p:cNvPicPr>
                  <a:picLocks noChangeAspect="1" noChangeArrowheads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244408" y="2977054"/>
                  <a:ext cx="720000" cy="72000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317" name="Picture 25" descr="C:\Users\Impelon\Desktop\2.3.png"/>
                <p:cNvPicPr>
                  <a:picLocks noChangeAspect="1" noChangeArrowheads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260298" y="2977054"/>
                  <a:ext cx="720000" cy="72000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318" name="Picture 40" descr="C:\Users\Impelon\Desktop\2.0.png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276189" y="2977054"/>
                  <a:ext cx="720000" cy="72000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319" name="Picture 41" descr="C:\Users\Impelon\Desktop\2.1.png"/>
                <p:cNvPicPr>
                  <a:picLocks noChangeAspect="1" noChangeArrowheads="1"/>
                </p:cNvPicPr>
                <p:nvPr/>
              </p:nvPicPr>
              <p:blipFill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92080" y="2977054"/>
                  <a:ext cx="720000" cy="72000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</p:grpSp>
        <p:grpSp>
          <p:nvGrpSpPr>
            <p:cNvPr id="155" name="Gruppieren 154"/>
            <p:cNvGrpSpPr/>
            <p:nvPr/>
          </p:nvGrpSpPr>
          <p:grpSpPr>
            <a:xfrm>
              <a:off x="1507720" y="6021288"/>
              <a:ext cx="6969944" cy="451460"/>
              <a:chOff x="1507720" y="6021288"/>
              <a:chExt cx="6969944" cy="451460"/>
            </a:xfrm>
          </p:grpSpPr>
          <p:grpSp>
            <p:nvGrpSpPr>
              <p:cNvPr id="283" name="Gruppieren 282"/>
              <p:cNvGrpSpPr/>
              <p:nvPr/>
            </p:nvGrpSpPr>
            <p:grpSpPr>
              <a:xfrm>
                <a:off x="4354320" y="6021288"/>
                <a:ext cx="1171016" cy="450000"/>
                <a:chOff x="5066064" y="4135100"/>
                <a:chExt cx="1171016" cy="450000"/>
              </a:xfrm>
            </p:grpSpPr>
            <p:pic>
              <p:nvPicPr>
                <p:cNvPr id="331" name="Picture 26" descr="C:\Users\Impelon\Desktop\3.0.png"/>
                <p:cNvPicPr>
                  <a:picLocks noChangeAspect="1" noChangeArrowheads="1"/>
                </p:cNvPicPr>
                <p:nvPr/>
              </p:nvPicPr>
              <p:blipFill>
                <a:blip r:embed="rId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066064" y="4135100"/>
                  <a:ext cx="450000" cy="45000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332" name="Picture 27" descr="C:\Users\Impelon\Desktop\3.1.png"/>
                <p:cNvPicPr>
                  <a:picLocks noChangeAspect="1" noChangeArrowheads="1"/>
                </p:cNvPicPr>
                <p:nvPr/>
              </p:nvPicPr>
              <p:blipFill>
                <a:blip r:embed="rId10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787080" y="4135100"/>
                  <a:ext cx="450000" cy="45000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grpSp>
            <p:nvGrpSpPr>
              <p:cNvPr id="284" name="Gruppieren 283"/>
              <p:cNvGrpSpPr/>
              <p:nvPr/>
            </p:nvGrpSpPr>
            <p:grpSpPr>
              <a:xfrm>
                <a:off x="7307664" y="6021288"/>
                <a:ext cx="1170000" cy="450000"/>
                <a:chOff x="7779656" y="4135100"/>
                <a:chExt cx="1170000" cy="450000"/>
              </a:xfrm>
            </p:grpSpPr>
            <p:pic>
              <p:nvPicPr>
                <p:cNvPr id="329" name="Picture 28" descr="C:\Users\Impelon\Desktop\3.2.png"/>
                <p:cNvPicPr>
                  <a:picLocks noChangeAspect="1" noChangeArrowheads="1"/>
                </p:cNvPicPr>
                <p:nvPr/>
              </p:nvPicPr>
              <p:blipFill>
                <a:blip r:embed="rId11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779656" y="4135100"/>
                  <a:ext cx="450000" cy="45000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330" name="Picture 29" descr="C:\Users\Impelon\Desktop\3.3.png"/>
                <p:cNvPicPr>
                  <a:picLocks noChangeAspect="1" noChangeArrowheads="1"/>
                </p:cNvPicPr>
                <p:nvPr/>
              </p:nvPicPr>
              <p:blipFill>
                <a:blip r:embed="rId1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499656" y="4135100"/>
                  <a:ext cx="450000" cy="45000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grpSp>
            <p:nvGrpSpPr>
              <p:cNvPr id="286" name="Gruppieren 285"/>
              <p:cNvGrpSpPr/>
              <p:nvPr/>
            </p:nvGrpSpPr>
            <p:grpSpPr>
              <a:xfrm>
                <a:off x="1507720" y="6021288"/>
                <a:ext cx="1170000" cy="451460"/>
                <a:chOff x="1754712" y="4135100"/>
                <a:chExt cx="1170000" cy="451460"/>
              </a:xfrm>
            </p:grpSpPr>
            <p:pic>
              <p:nvPicPr>
                <p:cNvPr id="324" name="Picture 34" descr="C:\Users\Impelon\Desktop\3.4.png"/>
                <p:cNvPicPr>
                  <a:picLocks noChangeAspect="1" noChangeArrowheads="1"/>
                </p:cNvPicPr>
                <p:nvPr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474712" y="4135100"/>
                  <a:ext cx="450000" cy="45000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325" name="Picture 35" descr="C:\Users\Impelon\Desktop\3.5.png"/>
                <p:cNvPicPr>
                  <a:picLocks noChangeAspect="1" noChangeArrowheads="1"/>
                </p:cNvPicPr>
                <p:nvPr/>
              </p:nvPicPr>
              <p:blipFill>
                <a:blip r:embed="rId1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754712" y="4136560"/>
                  <a:ext cx="450000" cy="45000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grpSp>
            <p:nvGrpSpPr>
              <p:cNvPr id="287" name="Gruppieren 286"/>
              <p:cNvGrpSpPr/>
              <p:nvPr/>
            </p:nvGrpSpPr>
            <p:grpSpPr>
              <a:xfrm>
                <a:off x="2983884" y="6021288"/>
                <a:ext cx="1170000" cy="450000"/>
                <a:chOff x="3230876" y="4135100"/>
                <a:chExt cx="1170000" cy="450000"/>
              </a:xfrm>
            </p:grpSpPr>
            <p:pic>
              <p:nvPicPr>
                <p:cNvPr id="322" name="Picture 36" descr="C:\Users\Impelon\Desktop\3.6.png"/>
                <p:cNvPicPr>
                  <a:picLocks noChangeAspect="1" noChangeArrowheads="1"/>
                </p:cNvPicPr>
                <p:nvPr/>
              </p:nvPicPr>
              <p:blipFill>
                <a:blip r:embed="rId1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950876" y="4135100"/>
                  <a:ext cx="450000" cy="45000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323" name="Picture 37" descr="C:\Users\Impelon\Desktop\3.7.png"/>
                <p:cNvPicPr>
                  <a:picLocks noChangeAspect="1" noChangeArrowheads="1"/>
                </p:cNvPicPr>
                <p:nvPr/>
              </p:nvPicPr>
              <p:blipFill>
                <a:blip r:embed="rId1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230876" y="4135100"/>
                  <a:ext cx="450000" cy="45000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</p:grpSp>
        <p:pic>
          <p:nvPicPr>
            <p:cNvPr id="288" name="Picture 38" descr="C:\Users\Impelon\Desktop\0.0.png"/>
            <p:cNvPicPr>
              <a:picLocks noChangeAspect="1" noChangeArrowheads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32055" y="116632"/>
              <a:ext cx="720000" cy="7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289" name="Gruppieren 288"/>
            <p:cNvGrpSpPr/>
            <p:nvPr/>
          </p:nvGrpSpPr>
          <p:grpSpPr>
            <a:xfrm>
              <a:off x="1732212" y="2084851"/>
              <a:ext cx="5043780" cy="720000"/>
              <a:chOff x="2204712" y="1947880"/>
              <a:chExt cx="5043780" cy="720000"/>
            </a:xfrm>
          </p:grpSpPr>
          <p:pic>
            <p:nvPicPr>
              <p:cNvPr id="320" name="Picture 30" descr="C:\Users\Impelon\Desktop\1.1.png"/>
              <p:cNvPicPr>
                <a:picLocks noChangeAspect="1" noChangeArrowheads="1"/>
              </p:cNvPicPr>
              <p:nvPr/>
            </p:nvPicPr>
            <p:blipFill>
              <a:blip r:embed="rId1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04712" y="1947880"/>
                <a:ext cx="720000" cy="72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21" name="Picture 39" descr="C:\Users\Impelon\Desktop\1.0.png"/>
              <p:cNvPicPr>
                <a:picLocks noChangeAspect="1" noChangeArrowheads="1"/>
              </p:cNvPicPr>
              <p:nvPr/>
            </p:nvPicPr>
            <p:blipFill>
              <a:blip r:embed="rId1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528492" y="1947880"/>
                <a:ext cx="720000" cy="72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cxnSp>
          <p:nvCxnSpPr>
            <p:cNvPr id="291" name="Gerade Verbindung 290"/>
            <p:cNvCxnSpPr>
              <a:stCxn id="288" idx="2"/>
              <a:endCxn id="320" idx="0"/>
            </p:cNvCxnSpPr>
            <p:nvPr/>
          </p:nvCxnSpPr>
          <p:spPr>
            <a:xfrm flipH="1">
              <a:off x="2092212" y="836632"/>
              <a:ext cx="2199843" cy="1248219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2" name="Gerade Verbindung 291"/>
            <p:cNvCxnSpPr>
              <a:stCxn id="288" idx="2"/>
              <a:endCxn id="321" idx="0"/>
            </p:cNvCxnSpPr>
            <p:nvPr/>
          </p:nvCxnSpPr>
          <p:spPr>
            <a:xfrm>
              <a:off x="4292055" y="836632"/>
              <a:ext cx="2123937" cy="1248219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3" name="Gerade Verbindung 292"/>
            <p:cNvCxnSpPr>
              <a:stCxn id="320" idx="2"/>
              <a:endCxn id="326" idx="0"/>
            </p:cNvCxnSpPr>
            <p:nvPr/>
          </p:nvCxnSpPr>
          <p:spPr>
            <a:xfrm flipH="1">
              <a:off x="616556" y="2804851"/>
              <a:ext cx="1475656" cy="1248219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4" name="Gerade Verbindung 293"/>
            <p:cNvCxnSpPr>
              <a:stCxn id="320" idx="2"/>
              <a:endCxn id="327" idx="0"/>
            </p:cNvCxnSpPr>
            <p:nvPr/>
          </p:nvCxnSpPr>
          <p:spPr>
            <a:xfrm>
              <a:off x="2092212" y="2804851"/>
              <a:ext cx="508" cy="1248219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5" name="Gerade Verbindung 294"/>
            <p:cNvCxnSpPr>
              <a:stCxn id="320" idx="2"/>
              <a:endCxn id="328" idx="0"/>
            </p:cNvCxnSpPr>
            <p:nvPr/>
          </p:nvCxnSpPr>
          <p:spPr>
            <a:xfrm>
              <a:off x="2092212" y="2804851"/>
              <a:ext cx="1476672" cy="1248219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6" name="Gerade Verbindung 295"/>
            <p:cNvCxnSpPr>
              <a:stCxn id="327" idx="2"/>
              <a:endCxn id="325" idx="0"/>
            </p:cNvCxnSpPr>
            <p:nvPr/>
          </p:nvCxnSpPr>
          <p:spPr>
            <a:xfrm flipH="1">
              <a:off x="1732720" y="4773070"/>
              <a:ext cx="360000" cy="1249678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7" name="Gerade Verbindung 296"/>
            <p:cNvCxnSpPr>
              <a:stCxn id="327" idx="2"/>
              <a:endCxn id="324" idx="0"/>
            </p:cNvCxnSpPr>
            <p:nvPr/>
          </p:nvCxnSpPr>
          <p:spPr>
            <a:xfrm>
              <a:off x="2092720" y="4773070"/>
              <a:ext cx="360000" cy="1248218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8" name="Gerade Verbindung 297"/>
            <p:cNvCxnSpPr>
              <a:stCxn id="328" idx="2"/>
              <a:endCxn id="323" idx="0"/>
            </p:cNvCxnSpPr>
            <p:nvPr/>
          </p:nvCxnSpPr>
          <p:spPr>
            <a:xfrm flipH="1">
              <a:off x="3208884" y="4773070"/>
              <a:ext cx="360000" cy="1248218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9" name="Gerade Verbindung 298"/>
            <p:cNvCxnSpPr>
              <a:stCxn id="328" idx="2"/>
              <a:endCxn id="322" idx="0"/>
            </p:cNvCxnSpPr>
            <p:nvPr/>
          </p:nvCxnSpPr>
          <p:spPr>
            <a:xfrm>
              <a:off x="3568884" y="4773070"/>
              <a:ext cx="360000" cy="1248218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0" name="Gerade Verbindung 299"/>
            <p:cNvCxnSpPr>
              <a:stCxn id="321" idx="2"/>
              <a:endCxn id="318" idx="0"/>
            </p:cNvCxnSpPr>
            <p:nvPr/>
          </p:nvCxnSpPr>
          <p:spPr>
            <a:xfrm flipH="1">
              <a:off x="5924445" y="2804851"/>
              <a:ext cx="491547" cy="1248219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1" name="Gerade Verbindung 300"/>
            <p:cNvCxnSpPr>
              <a:stCxn id="321" idx="2"/>
              <a:endCxn id="319" idx="0"/>
            </p:cNvCxnSpPr>
            <p:nvPr/>
          </p:nvCxnSpPr>
          <p:spPr>
            <a:xfrm flipH="1">
              <a:off x="4940336" y="2804851"/>
              <a:ext cx="1475656" cy="1248219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2" name="Gerade Verbindung 301"/>
            <p:cNvCxnSpPr>
              <a:stCxn id="321" idx="2"/>
              <a:endCxn id="316" idx="0"/>
            </p:cNvCxnSpPr>
            <p:nvPr/>
          </p:nvCxnSpPr>
          <p:spPr>
            <a:xfrm>
              <a:off x="6415992" y="2804851"/>
              <a:ext cx="1476672" cy="1248219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3" name="Gerade Verbindung 302"/>
            <p:cNvCxnSpPr>
              <a:stCxn id="321" idx="2"/>
              <a:endCxn id="317" idx="0"/>
            </p:cNvCxnSpPr>
            <p:nvPr/>
          </p:nvCxnSpPr>
          <p:spPr>
            <a:xfrm>
              <a:off x="6415992" y="2804851"/>
              <a:ext cx="492562" cy="1248219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4" name="Gerade Verbindung 303"/>
            <p:cNvCxnSpPr>
              <a:stCxn id="319" idx="2"/>
              <a:endCxn id="331" idx="0"/>
            </p:cNvCxnSpPr>
            <p:nvPr/>
          </p:nvCxnSpPr>
          <p:spPr>
            <a:xfrm flipH="1">
              <a:off x="4579320" y="4773070"/>
              <a:ext cx="361016" cy="1248218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5" name="Gerade Verbindung 304"/>
            <p:cNvCxnSpPr>
              <a:stCxn id="319" idx="2"/>
              <a:endCxn id="332" idx="0"/>
            </p:cNvCxnSpPr>
            <p:nvPr/>
          </p:nvCxnSpPr>
          <p:spPr>
            <a:xfrm>
              <a:off x="4940336" y="4773070"/>
              <a:ext cx="360000" cy="1248218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6" name="Gerade Verbindung 305"/>
            <p:cNvCxnSpPr>
              <a:stCxn id="316" idx="2"/>
              <a:endCxn id="329" idx="0"/>
            </p:cNvCxnSpPr>
            <p:nvPr/>
          </p:nvCxnSpPr>
          <p:spPr>
            <a:xfrm flipH="1">
              <a:off x="7532664" y="4773070"/>
              <a:ext cx="360000" cy="1248218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7" name="Gerade Verbindung 306"/>
            <p:cNvCxnSpPr>
              <a:stCxn id="316" idx="2"/>
              <a:endCxn id="330" idx="0"/>
            </p:cNvCxnSpPr>
            <p:nvPr/>
          </p:nvCxnSpPr>
          <p:spPr>
            <a:xfrm>
              <a:off x="7892664" y="4773070"/>
              <a:ext cx="360000" cy="1248218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9" name="Gerade Verbindung 308"/>
            <p:cNvCxnSpPr>
              <a:stCxn id="329" idx="2"/>
            </p:cNvCxnSpPr>
            <p:nvPr/>
          </p:nvCxnSpPr>
          <p:spPr>
            <a:xfrm>
              <a:off x="7532664" y="6471288"/>
              <a:ext cx="0" cy="323196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0" name="Gerade Verbindung 309"/>
            <p:cNvCxnSpPr>
              <a:stCxn id="332" idx="2"/>
            </p:cNvCxnSpPr>
            <p:nvPr/>
          </p:nvCxnSpPr>
          <p:spPr>
            <a:xfrm>
              <a:off x="5300336" y="6471288"/>
              <a:ext cx="0" cy="323196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2" name="Gerade Verbindung 311"/>
            <p:cNvCxnSpPr>
              <a:stCxn id="322" idx="2"/>
            </p:cNvCxnSpPr>
            <p:nvPr/>
          </p:nvCxnSpPr>
          <p:spPr>
            <a:xfrm>
              <a:off x="3928884" y="6471288"/>
              <a:ext cx="3171" cy="315144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3" name="Gerade Verbindung 312"/>
            <p:cNvCxnSpPr>
              <a:stCxn id="323" idx="2"/>
            </p:cNvCxnSpPr>
            <p:nvPr/>
          </p:nvCxnSpPr>
          <p:spPr>
            <a:xfrm>
              <a:off x="3208884" y="6471288"/>
              <a:ext cx="0" cy="31056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4" name="Gerade Verbindung 313"/>
            <p:cNvCxnSpPr>
              <a:stCxn id="324" idx="2"/>
            </p:cNvCxnSpPr>
            <p:nvPr/>
          </p:nvCxnSpPr>
          <p:spPr>
            <a:xfrm>
              <a:off x="2452720" y="6471288"/>
              <a:ext cx="3006" cy="31056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57" name="Titel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296144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>Zusatzmaterial: </a:t>
            </a:r>
            <a:br>
              <a:rPr lang="de-DE" dirty="0" smtClean="0"/>
            </a:br>
            <a:r>
              <a:rPr lang="de-DE" dirty="0" smtClean="0"/>
              <a:t>Spielzustands-Baum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87888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296144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>Zusatzmaterial: </a:t>
            </a:r>
            <a:br>
              <a:rPr lang="de-DE" dirty="0" smtClean="0"/>
            </a:br>
            <a:r>
              <a:rPr lang="de-DE" dirty="0" err="1" smtClean="0"/>
              <a:t>MiniMax</a:t>
            </a:r>
            <a:r>
              <a:rPr lang="de-DE" dirty="0" smtClean="0"/>
              <a:t>-Prinzip</a:t>
            </a:r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13.02.2018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15</a:t>
            </a:fld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Idee: Bewerte den Status des Spiels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de-DE" dirty="0" smtClean="0"/>
              <a:t>positive Zahl, wenn am gewinnen/Vorteil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de-DE" dirty="0" smtClean="0"/>
              <a:t>negative Zahl, wenn am verlieren/Nachteil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dirty="0" smtClean="0"/>
              <a:t>maximiere eigenen Wert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dirty="0" smtClean="0"/>
              <a:t>minimiere gegnerischen Wert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59004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296144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>Zusatzmaterial: </a:t>
            </a:r>
            <a:br>
              <a:rPr lang="de-DE" dirty="0" smtClean="0"/>
            </a:br>
            <a:r>
              <a:rPr lang="de-DE" dirty="0" err="1" smtClean="0"/>
              <a:t>NegaMax</a:t>
            </a:r>
            <a:r>
              <a:rPr lang="de-DE" dirty="0" smtClean="0"/>
              <a:t>-Prinzip</a:t>
            </a:r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13.02.2018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16</a:t>
            </a:fld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Idee: negieren des Maximums der Gegnerpunktzahl ist das gleiche wie minimieren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de-DE" dirty="0" smtClean="0"/>
              <a:t>Bewertung aus Spielersicht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de-DE" dirty="0" smtClean="0"/>
              <a:t>kompakterer Quellcode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05382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uppieren 10"/>
          <p:cNvGrpSpPr/>
          <p:nvPr/>
        </p:nvGrpSpPr>
        <p:grpSpPr>
          <a:xfrm>
            <a:off x="4334210" y="2276872"/>
            <a:ext cx="4702286" cy="3891562"/>
            <a:chOff x="4478226" y="2431638"/>
            <a:chExt cx="4414254" cy="3582030"/>
          </a:xfrm>
        </p:grpSpPr>
        <p:sp>
          <p:nvSpPr>
            <p:cNvPr id="4" name="Rechteck 3"/>
            <p:cNvSpPr/>
            <p:nvPr/>
          </p:nvSpPr>
          <p:spPr>
            <a:xfrm>
              <a:off x="4478226" y="2431638"/>
              <a:ext cx="4414254" cy="894793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" name="Rechteck 7"/>
            <p:cNvSpPr/>
            <p:nvPr/>
          </p:nvSpPr>
          <p:spPr>
            <a:xfrm>
              <a:off x="4478226" y="3326431"/>
              <a:ext cx="4414254" cy="89479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" name="Rechteck 8"/>
            <p:cNvSpPr/>
            <p:nvPr/>
          </p:nvSpPr>
          <p:spPr>
            <a:xfrm>
              <a:off x="4478226" y="4224081"/>
              <a:ext cx="4414254" cy="894793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" name="Rechteck 9"/>
            <p:cNvSpPr/>
            <p:nvPr/>
          </p:nvSpPr>
          <p:spPr>
            <a:xfrm>
              <a:off x="4478226" y="5118875"/>
              <a:ext cx="4414254" cy="89479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296144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>Zusatzmaterial: </a:t>
            </a:r>
            <a:br>
              <a:rPr lang="de-DE" dirty="0" smtClean="0"/>
            </a:br>
            <a:r>
              <a:rPr lang="de-DE" dirty="0" err="1" smtClean="0"/>
              <a:t>NegaMax</a:t>
            </a:r>
            <a:r>
              <a:rPr lang="de-DE" dirty="0" smtClean="0"/>
              <a:t>-Prinzip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jede Ebene maximiert für sich</a:t>
            </a:r>
          </a:p>
          <a:p>
            <a:r>
              <a:rPr lang="de-DE" dirty="0" smtClean="0"/>
              <a:t>Bewertung: Figurenunterschied, etc.</a:t>
            </a:r>
          </a:p>
          <a:p>
            <a:r>
              <a:rPr lang="de-DE" dirty="0" smtClean="0"/>
              <a:t>potentiell unendlich Züge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de-DE" dirty="0" smtClean="0"/>
              <a:t>Suchtiefe</a:t>
            </a:r>
          </a:p>
          <a:p>
            <a:r>
              <a:rPr lang="de-DE" dirty="0" smtClean="0"/>
              <a:t>bessere KI?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de-DE" dirty="0" smtClean="0"/>
              <a:t>höhere Suchtiefe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de-DE" dirty="0" smtClean="0"/>
              <a:t>bessere Bewertungsfunktion</a:t>
            </a:r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13.02.2018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17</a:t>
            </a:fld>
            <a:endParaRPr lang="de-DE"/>
          </a:p>
        </p:txBody>
      </p:sp>
      <p:pic>
        <p:nvPicPr>
          <p:cNvPr id="3076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78226" y="2431639"/>
            <a:ext cx="4414253" cy="3589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feld 11"/>
          <p:cNvSpPr txBox="1"/>
          <p:nvPr/>
        </p:nvSpPr>
        <p:spPr>
          <a:xfrm>
            <a:off x="6217301" y="1907540"/>
            <a:ext cx="9361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aktuell</a:t>
            </a:r>
            <a:endParaRPr lang="de-DE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4018558" y="3550377"/>
            <a:ext cx="315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 smtClean="0"/>
          </a:p>
        </p:txBody>
      </p:sp>
      <p:sp>
        <p:nvSpPr>
          <p:cNvPr id="15" name="Textfeld 14"/>
          <p:cNvSpPr txBox="1"/>
          <p:nvPr/>
        </p:nvSpPr>
        <p:spPr>
          <a:xfrm>
            <a:off x="4018558" y="4525595"/>
            <a:ext cx="315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2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4018558" y="5497711"/>
            <a:ext cx="315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3</a:t>
            </a:r>
          </a:p>
        </p:txBody>
      </p:sp>
      <p:sp>
        <p:nvSpPr>
          <p:cNvPr id="19" name="Textfeld 18"/>
          <p:cNvSpPr txBox="1"/>
          <p:nvPr/>
        </p:nvSpPr>
        <p:spPr>
          <a:xfrm>
            <a:off x="4018558" y="2578263"/>
            <a:ext cx="315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0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6366640" y="2852936"/>
            <a:ext cx="5408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 smtClean="0">
                <a:solidFill>
                  <a:srgbClr val="00B050"/>
                </a:solidFill>
              </a:rPr>
              <a:t>96</a:t>
            </a:r>
            <a:endParaRPr lang="de-DE" sz="1200" b="1" dirty="0">
              <a:solidFill>
                <a:srgbClr val="00B050"/>
              </a:solidFill>
            </a:endParaRPr>
          </a:p>
        </p:txBody>
      </p:sp>
      <p:sp>
        <p:nvSpPr>
          <p:cNvPr id="21" name="Textfeld 20"/>
          <p:cNvSpPr txBox="1"/>
          <p:nvPr/>
        </p:nvSpPr>
        <p:spPr>
          <a:xfrm>
            <a:off x="5195086" y="3881609"/>
            <a:ext cx="5399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 smtClean="0">
                <a:solidFill>
                  <a:srgbClr val="FF0000"/>
                </a:solidFill>
              </a:rPr>
              <a:t>-95</a:t>
            </a:r>
          </a:p>
        </p:txBody>
      </p:sp>
      <p:sp>
        <p:nvSpPr>
          <p:cNvPr id="22" name="Textfeld 21"/>
          <p:cNvSpPr txBox="1"/>
          <p:nvPr/>
        </p:nvSpPr>
        <p:spPr>
          <a:xfrm>
            <a:off x="7523518" y="3877018"/>
            <a:ext cx="5201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 smtClean="0">
                <a:solidFill>
                  <a:srgbClr val="FF0000"/>
                </a:solidFill>
              </a:rPr>
              <a:t>-96</a:t>
            </a:r>
          </a:p>
        </p:txBody>
      </p:sp>
      <p:sp>
        <p:nvSpPr>
          <p:cNvPr id="23" name="Textfeld 22"/>
          <p:cNvSpPr txBox="1"/>
          <p:nvPr/>
        </p:nvSpPr>
        <p:spPr>
          <a:xfrm>
            <a:off x="4381066" y="4919321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 smtClean="0">
                <a:solidFill>
                  <a:srgbClr val="00B050"/>
                </a:solidFill>
              </a:rPr>
              <a:t>100</a:t>
            </a:r>
            <a:endParaRPr lang="de-DE" sz="1200" b="1" dirty="0">
              <a:solidFill>
                <a:srgbClr val="00B050"/>
              </a:solidFill>
            </a:endParaRPr>
          </a:p>
        </p:txBody>
      </p:sp>
      <p:sp>
        <p:nvSpPr>
          <p:cNvPr id="24" name="Textfeld 23"/>
          <p:cNvSpPr txBox="1"/>
          <p:nvPr/>
        </p:nvSpPr>
        <p:spPr>
          <a:xfrm>
            <a:off x="5177031" y="4933221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 smtClean="0">
                <a:solidFill>
                  <a:srgbClr val="00B050"/>
                </a:solidFill>
              </a:rPr>
              <a:t>95</a:t>
            </a:r>
            <a:endParaRPr lang="de-DE" sz="1200" b="1" dirty="0">
              <a:solidFill>
                <a:srgbClr val="00B050"/>
              </a:solidFill>
            </a:endParaRPr>
          </a:p>
        </p:txBody>
      </p:sp>
      <p:sp>
        <p:nvSpPr>
          <p:cNvPr id="25" name="Textfeld 24"/>
          <p:cNvSpPr txBox="1"/>
          <p:nvPr/>
        </p:nvSpPr>
        <p:spPr>
          <a:xfrm>
            <a:off x="5963012" y="4933221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 smtClean="0">
                <a:solidFill>
                  <a:srgbClr val="00B050"/>
                </a:solidFill>
              </a:rPr>
              <a:t>95</a:t>
            </a:r>
            <a:endParaRPr lang="de-DE" sz="1200" b="1" dirty="0">
              <a:solidFill>
                <a:srgbClr val="00B050"/>
              </a:solidFill>
            </a:endParaRPr>
          </a:p>
        </p:txBody>
      </p:sp>
      <p:sp>
        <p:nvSpPr>
          <p:cNvPr id="26" name="Textfeld 25"/>
          <p:cNvSpPr txBox="1"/>
          <p:nvPr/>
        </p:nvSpPr>
        <p:spPr>
          <a:xfrm>
            <a:off x="6685353" y="4933221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 smtClean="0">
                <a:solidFill>
                  <a:srgbClr val="00B050"/>
                </a:solidFill>
              </a:rPr>
              <a:t>96</a:t>
            </a:r>
            <a:endParaRPr lang="de-DE" sz="1200" b="1" dirty="0">
              <a:solidFill>
                <a:srgbClr val="00B050"/>
              </a:solidFill>
            </a:endParaRPr>
          </a:p>
        </p:txBody>
      </p:sp>
      <p:sp>
        <p:nvSpPr>
          <p:cNvPr id="27" name="Textfeld 26"/>
          <p:cNvSpPr txBox="1"/>
          <p:nvPr/>
        </p:nvSpPr>
        <p:spPr>
          <a:xfrm>
            <a:off x="7235485" y="4933221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 smtClean="0">
                <a:solidFill>
                  <a:srgbClr val="00B050"/>
                </a:solidFill>
              </a:rPr>
              <a:t>101</a:t>
            </a:r>
            <a:endParaRPr lang="de-DE" sz="1200" b="1" dirty="0">
              <a:solidFill>
                <a:srgbClr val="00B050"/>
              </a:solidFill>
            </a:endParaRPr>
          </a:p>
        </p:txBody>
      </p:sp>
      <p:sp>
        <p:nvSpPr>
          <p:cNvPr id="28" name="Textfeld 27"/>
          <p:cNvSpPr txBox="1"/>
          <p:nvPr/>
        </p:nvSpPr>
        <p:spPr>
          <a:xfrm>
            <a:off x="7755592" y="4937641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 smtClean="0">
                <a:solidFill>
                  <a:srgbClr val="00B050"/>
                </a:solidFill>
              </a:rPr>
              <a:t>101</a:t>
            </a:r>
            <a:endParaRPr lang="de-DE" sz="1200" b="1" dirty="0">
              <a:solidFill>
                <a:srgbClr val="00B050"/>
              </a:solidFill>
            </a:endParaRPr>
          </a:p>
        </p:txBody>
      </p:sp>
      <p:sp>
        <p:nvSpPr>
          <p:cNvPr id="29" name="Textfeld 28"/>
          <p:cNvSpPr txBox="1"/>
          <p:nvPr/>
        </p:nvSpPr>
        <p:spPr>
          <a:xfrm>
            <a:off x="8293556" y="4937641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 smtClean="0">
                <a:solidFill>
                  <a:srgbClr val="00B050"/>
                </a:solidFill>
              </a:rPr>
              <a:t>96</a:t>
            </a:r>
            <a:endParaRPr lang="de-DE" sz="1200" b="1" dirty="0">
              <a:solidFill>
                <a:srgbClr val="00B050"/>
              </a:solidFill>
            </a:endParaRPr>
          </a:p>
        </p:txBody>
      </p:sp>
      <p:sp>
        <p:nvSpPr>
          <p:cNvPr id="30" name="Textfeld 29"/>
          <p:cNvSpPr txBox="1"/>
          <p:nvPr/>
        </p:nvSpPr>
        <p:spPr>
          <a:xfrm>
            <a:off x="4988808" y="5877272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 smtClean="0">
                <a:solidFill>
                  <a:srgbClr val="00B050"/>
                </a:solidFill>
              </a:rPr>
              <a:t>5</a:t>
            </a:r>
            <a:endParaRPr lang="de-DE" sz="1200" b="1" dirty="0">
              <a:solidFill>
                <a:srgbClr val="00B050"/>
              </a:solidFill>
            </a:endParaRPr>
          </a:p>
        </p:txBody>
      </p:sp>
      <p:sp>
        <p:nvSpPr>
          <p:cNvPr id="31" name="Textfeld 30"/>
          <p:cNvSpPr txBox="1"/>
          <p:nvPr/>
        </p:nvSpPr>
        <p:spPr>
          <a:xfrm>
            <a:off x="5372875" y="5877272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 smtClean="0">
                <a:solidFill>
                  <a:srgbClr val="FF0000"/>
                </a:solidFill>
              </a:rPr>
              <a:t>-95</a:t>
            </a:r>
            <a:endParaRPr lang="de-DE" sz="1200" b="1" dirty="0">
              <a:solidFill>
                <a:srgbClr val="FF0000"/>
              </a:solidFill>
            </a:endParaRPr>
          </a:p>
        </p:txBody>
      </p:sp>
      <p:sp>
        <p:nvSpPr>
          <p:cNvPr id="32" name="Textfeld 31"/>
          <p:cNvSpPr txBox="1"/>
          <p:nvPr/>
        </p:nvSpPr>
        <p:spPr>
          <a:xfrm>
            <a:off x="5775336" y="5877272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 smtClean="0">
                <a:solidFill>
                  <a:srgbClr val="FF0000"/>
                </a:solidFill>
              </a:rPr>
              <a:t>-95</a:t>
            </a:r>
            <a:endParaRPr lang="de-DE" sz="1200" b="1" dirty="0">
              <a:solidFill>
                <a:srgbClr val="FF0000"/>
              </a:solidFill>
            </a:endParaRPr>
          </a:p>
        </p:txBody>
      </p:sp>
      <p:sp>
        <p:nvSpPr>
          <p:cNvPr id="33" name="Textfeld 32"/>
          <p:cNvSpPr txBox="1"/>
          <p:nvPr/>
        </p:nvSpPr>
        <p:spPr>
          <a:xfrm>
            <a:off x="6163796" y="5881692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 smtClean="0">
                <a:solidFill>
                  <a:srgbClr val="FF0000"/>
                </a:solidFill>
              </a:rPr>
              <a:t>-95</a:t>
            </a:r>
            <a:endParaRPr lang="de-DE" sz="1200" b="1" dirty="0">
              <a:solidFill>
                <a:srgbClr val="FF0000"/>
              </a:solidFill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6516216" y="5881692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 smtClean="0">
                <a:solidFill>
                  <a:srgbClr val="00B050"/>
                </a:solidFill>
              </a:rPr>
              <a:t>4</a:t>
            </a:r>
            <a:endParaRPr lang="de-DE" sz="1200" b="1" dirty="0">
              <a:solidFill>
                <a:srgbClr val="00B050"/>
              </a:solidFill>
            </a:endParaRPr>
          </a:p>
        </p:txBody>
      </p:sp>
      <p:sp>
        <p:nvSpPr>
          <p:cNvPr id="36" name="Textfeld 35"/>
          <p:cNvSpPr txBox="1"/>
          <p:nvPr/>
        </p:nvSpPr>
        <p:spPr>
          <a:xfrm>
            <a:off x="6892260" y="5881692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 smtClean="0">
                <a:solidFill>
                  <a:srgbClr val="FF0000"/>
                </a:solidFill>
              </a:rPr>
              <a:t>-96</a:t>
            </a:r>
          </a:p>
        </p:txBody>
      </p:sp>
      <p:sp>
        <p:nvSpPr>
          <p:cNvPr id="37" name="Textfeld 36"/>
          <p:cNvSpPr txBox="1"/>
          <p:nvPr/>
        </p:nvSpPr>
        <p:spPr>
          <a:xfrm>
            <a:off x="8093124" y="5881692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 smtClean="0">
                <a:solidFill>
                  <a:srgbClr val="FF0000"/>
                </a:solidFill>
              </a:rPr>
              <a:t>-95</a:t>
            </a:r>
            <a:endParaRPr lang="de-DE" sz="1200" b="1" dirty="0">
              <a:solidFill>
                <a:srgbClr val="FF0000"/>
              </a:solidFill>
            </a:endParaRPr>
          </a:p>
        </p:txBody>
      </p:sp>
      <p:sp>
        <p:nvSpPr>
          <p:cNvPr id="38" name="Textfeld 37"/>
          <p:cNvSpPr txBox="1"/>
          <p:nvPr/>
        </p:nvSpPr>
        <p:spPr>
          <a:xfrm>
            <a:off x="8479452" y="5881692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smtClean="0">
                <a:solidFill>
                  <a:srgbClr val="00B050"/>
                </a:solidFill>
              </a:rPr>
              <a:t>4</a:t>
            </a:r>
            <a:endParaRPr lang="de-DE" sz="1200" b="1" dirty="0">
              <a:solidFill>
                <a:srgbClr val="00B050"/>
              </a:solidFill>
            </a:endParaRPr>
          </a:p>
        </p:txBody>
      </p:sp>
      <p:sp>
        <p:nvSpPr>
          <p:cNvPr id="20" name="Ellipse 19"/>
          <p:cNvSpPr/>
          <p:nvPr/>
        </p:nvSpPr>
        <p:spPr>
          <a:xfrm>
            <a:off x="5080195" y="5539516"/>
            <a:ext cx="362810" cy="360040"/>
          </a:xfrm>
          <a:prstGeom prst="ellipse">
            <a:avLst/>
          </a:prstGeom>
          <a:noFill/>
          <a:ln w="28575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0" name="Ellipse 39"/>
          <p:cNvSpPr/>
          <p:nvPr/>
        </p:nvSpPr>
        <p:spPr>
          <a:xfrm>
            <a:off x="5881963" y="5539516"/>
            <a:ext cx="362810" cy="360040"/>
          </a:xfrm>
          <a:prstGeom prst="ellipse">
            <a:avLst/>
          </a:prstGeom>
          <a:noFill/>
          <a:ln w="28575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1" name="Ellipse 40"/>
          <p:cNvSpPr/>
          <p:nvPr/>
        </p:nvSpPr>
        <p:spPr>
          <a:xfrm>
            <a:off x="6622843" y="5539516"/>
            <a:ext cx="362810" cy="360040"/>
          </a:xfrm>
          <a:prstGeom prst="ellipse">
            <a:avLst/>
          </a:prstGeom>
          <a:noFill/>
          <a:ln w="28575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2" name="Ellipse 41"/>
          <p:cNvSpPr/>
          <p:nvPr/>
        </p:nvSpPr>
        <p:spPr>
          <a:xfrm>
            <a:off x="8586079" y="5539292"/>
            <a:ext cx="362810" cy="360040"/>
          </a:xfrm>
          <a:prstGeom prst="ellipse">
            <a:avLst/>
          </a:prstGeom>
          <a:noFill/>
          <a:ln w="28575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Pfeil nach unten 43"/>
          <p:cNvSpPr/>
          <p:nvPr/>
        </p:nvSpPr>
        <p:spPr>
          <a:xfrm flipV="1">
            <a:off x="6402351" y="4894926"/>
            <a:ext cx="469437" cy="561924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Pfeil nach unten 45"/>
          <p:cNvSpPr/>
          <p:nvPr/>
        </p:nvSpPr>
        <p:spPr>
          <a:xfrm flipV="1">
            <a:off x="6402351" y="3906377"/>
            <a:ext cx="469437" cy="561924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Pfeil nach unten 46"/>
          <p:cNvSpPr/>
          <p:nvPr/>
        </p:nvSpPr>
        <p:spPr>
          <a:xfrm flipV="1">
            <a:off x="6402351" y="2945293"/>
            <a:ext cx="469437" cy="561924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8" name="Ellipse 47"/>
          <p:cNvSpPr/>
          <p:nvPr/>
        </p:nvSpPr>
        <p:spPr>
          <a:xfrm>
            <a:off x="7253540" y="4468301"/>
            <a:ext cx="539954" cy="535832"/>
          </a:xfrm>
          <a:prstGeom prst="ellipse">
            <a:avLst/>
          </a:prstGeom>
          <a:noFill/>
          <a:ln w="28575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Ellipse 48"/>
          <p:cNvSpPr/>
          <p:nvPr/>
        </p:nvSpPr>
        <p:spPr>
          <a:xfrm>
            <a:off x="4399121" y="4468301"/>
            <a:ext cx="539954" cy="535832"/>
          </a:xfrm>
          <a:prstGeom prst="ellipse">
            <a:avLst/>
          </a:prstGeom>
          <a:noFill/>
          <a:ln w="28575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0" name="Ellipse 49"/>
          <p:cNvSpPr/>
          <p:nvPr/>
        </p:nvSpPr>
        <p:spPr>
          <a:xfrm>
            <a:off x="5195086" y="3408849"/>
            <a:ext cx="539954" cy="535832"/>
          </a:xfrm>
          <a:prstGeom prst="ellipse">
            <a:avLst/>
          </a:prstGeom>
          <a:noFill/>
          <a:ln w="28575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1" name="Textfeld 50"/>
          <p:cNvSpPr txBox="1"/>
          <p:nvPr/>
        </p:nvSpPr>
        <p:spPr>
          <a:xfrm>
            <a:off x="5964428" y="4933076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 smtClean="0">
                <a:solidFill>
                  <a:srgbClr val="00B050"/>
                </a:solidFill>
              </a:rPr>
              <a:t>95</a:t>
            </a:r>
            <a:endParaRPr lang="de-DE" sz="1200" b="1" dirty="0">
              <a:solidFill>
                <a:srgbClr val="00B050"/>
              </a:solidFill>
            </a:endParaRPr>
          </a:p>
        </p:txBody>
      </p:sp>
      <p:sp>
        <p:nvSpPr>
          <p:cNvPr id="52" name="Textfeld 51"/>
          <p:cNvSpPr txBox="1"/>
          <p:nvPr/>
        </p:nvSpPr>
        <p:spPr>
          <a:xfrm>
            <a:off x="5179249" y="4933076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 smtClean="0">
                <a:solidFill>
                  <a:srgbClr val="FF0000"/>
                </a:solidFill>
              </a:rPr>
              <a:t>-5</a:t>
            </a:r>
            <a:endParaRPr lang="de-DE" sz="1200" b="1" dirty="0">
              <a:solidFill>
                <a:srgbClr val="FF0000"/>
              </a:solidFill>
            </a:endParaRPr>
          </a:p>
        </p:txBody>
      </p:sp>
      <p:sp>
        <p:nvSpPr>
          <p:cNvPr id="53" name="Textfeld 52"/>
          <p:cNvSpPr txBox="1"/>
          <p:nvPr/>
        </p:nvSpPr>
        <p:spPr>
          <a:xfrm>
            <a:off x="6700692" y="4929549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 smtClean="0">
                <a:solidFill>
                  <a:srgbClr val="FF0000"/>
                </a:solidFill>
              </a:rPr>
              <a:t>-4</a:t>
            </a:r>
            <a:endParaRPr lang="de-DE" sz="1200" b="1" dirty="0">
              <a:solidFill>
                <a:srgbClr val="FF0000"/>
              </a:solidFill>
            </a:endParaRPr>
          </a:p>
        </p:txBody>
      </p:sp>
      <p:sp>
        <p:nvSpPr>
          <p:cNvPr id="54" name="Textfeld 53"/>
          <p:cNvSpPr txBox="1"/>
          <p:nvPr/>
        </p:nvSpPr>
        <p:spPr>
          <a:xfrm>
            <a:off x="8291248" y="4941030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 smtClean="0">
                <a:solidFill>
                  <a:srgbClr val="FF0000"/>
                </a:solidFill>
              </a:rPr>
              <a:t>-4</a:t>
            </a:r>
            <a:endParaRPr lang="de-DE" sz="1200" b="1" dirty="0">
              <a:solidFill>
                <a:srgbClr val="FF0000"/>
              </a:solidFill>
            </a:endParaRPr>
          </a:p>
        </p:txBody>
      </p:sp>
      <p:sp>
        <p:nvSpPr>
          <p:cNvPr id="55" name="Textfeld 54"/>
          <p:cNvSpPr txBox="1"/>
          <p:nvPr/>
        </p:nvSpPr>
        <p:spPr>
          <a:xfrm>
            <a:off x="7503631" y="3879340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 smtClean="0">
                <a:solidFill>
                  <a:srgbClr val="FF0000"/>
                </a:solidFill>
              </a:rPr>
              <a:t>-101</a:t>
            </a:r>
            <a:endParaRPr lang="de-DE" sz="1200" b="1" dirty="0">
              <a:solidFill>
                <a:srgbClr val="FF0000"/>
              </a:solidFill>
            </a:endParaRPr>
          </a:p>
        </p:txBody>
      </p:sp>
      <p:sp>
        <p:nvSpPr>
          <p:cNvPr id="56" name="Textfeld 55"/>
          <p:cNvSpPr txBox="1"/>
          <p:nvPr/>
        </p:nvSpPr>
        <p:spPr>
          <a:xfrm>
            <a:off x="5170810" y="3882101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 smtClean="0">
                <a:solidFill>
                  <a:srgbClr val="FF0000"/>
                </a:solidFill>
              </a:rPr>
              <a:t>-100</a:t>
            </a:r>
            <a:endParaRPr lang="de-DE" sz="1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2045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00"/>
                            </p:stCondLst>
                            <p:childTnLst>
                              <p:par>
                                <p:cTn id="1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500"/>
                            </p:stCondLst>
                            <p:childTnLst>
                              <p:par>
                                <p:cTn id="10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00"/>
                            </p:stCondLst>
                            <p:childTnLst>
                              <p:par>
                                <p:cTn id="114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18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2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2000"/>
                            </p:stCondLst>
                            <p:childTnLst>
                              <p:par>
                                <p:cTn id="126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2500"/>
                            </p:stCondLst>
                            <p:childTnLst>
                              <p:par>
                                <p:cTn id="130" presetID="10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3000"/>
                            </p:stCondLst>
                            <p:childTnLst>
                              <p:par>
                                <p:cTn id="1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3500"/>
                            </p:stCondLst>
                            <p:childTnLst>
                              <p:par>
                                <p:cTn id="1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4000"/>
                            </p:stCondLst>
                            <p:childTnLst>
                              <p:par>
                                <p:cTn id="1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4500"/>
                            </p:stCondLst>
                            <p:childTnLst>
                              <p:par>
                                <p:cTn id="146" presetID="10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5000"/>
                            </p:stCondLst>
                            <p:childTnLst>
                              <p:par>
                                <p:cTn id="150" presetID="10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5500"/>
                            </p:stCondLst>
                            <p:childTnLst>
                              <p:par>
                                <p:cTn id="1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500"/>
                            </p:stCondLst>
                            <p:childTnLst>
                              <p:par>
                                <p:cTn id="1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1000"/>
                            </p:stCondLst>
                            <p:childTnLst>
                              <p:par>
                                <p:cTn id="1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500"/>
                            </p:stCondLst>
                            <p:childTnLst>
                              <p:par>
                                <p:cTn id="176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1000"/>
                            </p:stCondLst>
                            <p:childTnLst>
                              <p:par>
                                <p:cTn id="180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1500"/>
                            </p:stCondLst>
                            <p:childTnLst>
                              <p:par>
                                <p:cTn id="18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500"/>
                            </p:stCondLst>
                            <p:childTnLst>
                              <p:par>
                                <p:cTn id="1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" fill="hold">
                            <p:stCondLst>
                              <p:cond delay="1000"/>
                            </p:stCondLst>
                            <p:childTnLst>
                              <p:par>
                                <p:cTn id="2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8" grpId="1"/>
      <p:bldP spid="21" grpId="0"/>
      <p:bldP spid="21" grpId="1"/>
      <p:bldP spid="22" grpId="0"/>
      <p:bldP spid="22" grpId="1"/>
      <p:bldP spid="23" grpId="0"/>
      <p:bldP spid="23" grpId="1"/>
      <p:bldP spid="23" grpId="2"/>
      <p:bldP spid="24" grpId="0"/>
      <p:bldP spid="24" grpId="1"/>
      <p:bldP spid="25" grpId="0"/>
      <p:bldP spid="25" grpId="1"/>
      <p:bldP spid="26" grpId="0"/>
      <p:bldP spid="26" grpId="1"/>
      <p:bldP spid="27" grpId="0"/>
      <p:bldP spid="27" grpId="1"/>
      <p:bldP spid="27" grpId="2"/>
      <p:bldP spid="28" grpId="0"/>
      <p:bldP spid="28" grpId="1"/>
      <p:bldP spid="28" grpId="2"/>
      <p:bldP spid="29" grpId="0"/>
      <p:bldP spid="29" grpId="1"/>
      <p:bldP spid="30" grpId="0"/>
      <p:bldP spid="31" grpId="0"/>
      <p:bldP spid="32" grpId="0"/>
      <p:bldP spid="33" grpId="0"/>
      <p:bldP spid="35" grpId="0"/>
      <p:bldP spid="36" grpId="0"/>
      <p:bldP spid="37" grpId="0"/>
      <p:bldP spid="38" grpId="0"/>
      <p:bldP spid="20" grpId="0" animBg="1"/>
      <p:bldP spid="20" grpId="1" animBg="1"/>
      <p:bldP spid="40" grpId="0" animBg="1"/>
      <p:bldP spid="40" grpId="1" animBg="1"/>
      <p:bldP spid="41" grpId="0" animBg="1"/>
      <p:bldP spid="41" grpId="1" animBg="1"/>
      <p:bldP spid="42" grpId="0" animBg="1"/>
      <p:bldP spid="42" grpId="1" animBg="1"/>
      <p:bldP spid="44" grpId="0" animBg="1"/>
      <p:bldP spid="44" grpId="1" animBg="1"/>
      <p:bldP spid="46" grpId="0" animBg="1"/>
      <p:bldP spid="46" grpId="1" animBg="1"/>
      <p:bldP spid="47" grpId="0" animBg="1"/>
      <p:bldP spid="48" grpId="0" animBg="1"/>
      <p:bldP spid="48" grpId="1" animBg="1"/>
      <p:bldP spid="49" grpId="0" animBg="1"/>
      <p:bldP spid="49" grpId="1" animBg="1"/>
      <p:bldP spid="50" grpId="0" animBg="1"/>
      <p:bldP spid="51" grpId="0"/>
      <p:bldP spid="52" grpId="0"/>
      <p:bldP spid="53" grpId="0"/>
      <p:bldP spid="54" grpId="0"/>
      <p:bldP spid="55" grpId="0"/>
      <p:bldP spid="5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296144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>Zusatzmaterial: </a:t>
            </a:r>
            <a:br>
              <a:rPr lang="de-DE" dirty="0" smtClean="0"/>
            </a:br>
            <a:r>
              <a:rPr lang="de-DE" dirty="0" err="1" smtClean="0"/>
              <a:t>NegaMax</a:t>
            </a:r>
            <a:r>
              <a:rPr lang="de-DE" dirty="0" smtClean="0"/>
              <a:t>-Pseudocode</a:t>
            </a:r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13.02.2018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18</a:t>
            </a:fld>
            <a:endParaRPr lang="de-DE"/>
          </a:p>
        </p:txBody>
      </p:sp>
      <p:pic>
        <p:nvPicPr>
          <p:cNvPr id="1029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555626"/>
            <a:ext cx="8229600" cy="37120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29528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Einführung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/>
            <a:r>
              <a:rPr lang="de-DE" b="1" dirty="0"/>
              <a:t>C</a:t>
            </a:r>
            <a:r>
              <a:rPr lang="de-DE" dirty="0"/>
              <a:t>omputer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b="1" dirty="0"/>
              <a:t>H</a:t>
            </a:r>
            <a:r>
              <a:rPr lang="de-DE" dirty="0"/>
              <a:t>uman </a:t>
            </a:r>
            <a:r>
              <a:rPr lang="de-DE" dirty="0" err="1" smtClean="0"/>
              <a:t>controlled</a:t>
            </a:r>
            <a:r>
              <a:rPr lang="de-DE" dirty="0" smtClean="0"/>
              <a:t> </a:t>
            </a:r>
            <a:r>
              <a:rPr lang="de-DE" b="1" dirty="0"/>
              <a:t>E</a:t>
            </a:r>
            <a:r>
              <a:rPr lang="de-DE" dirty="0"/>
              <a:t>nvironment </a:t>
            </a:r>
            <a:r>
              <a:rPr lang="de-DE" b="1" dirty="0" err="1"/>
              <a:t>for</a:t>
            </a:r>
            <a:r>
              <a:rPr lang="de-DE" dirty="0"/>
              <a:t> </a:t>
            </a:r>
            <a:r>
              <a:rPr lang="de-DE" b="1" dirty="0" err="1" smtClean="0"/>
              <a:t>C</a:t>
            </a:r>
            <a:r>
              <a:rPr lang="de-DE" dirty="0" err="1" smtClean="0"/>
              <a:t>hess</a:t>
            </a:r>
            <a:r>
              <a:rPr lang="de-DE" dirty="0"/>
              <a:t> </a:t>
            </a:r>
            <a:r>
              <a:rPr lang="de-DE" dirty="0" smtClean="0"/>
              <a:t>(</a:t>
            </a:r>
            <a:r>
              <a:rPr lang="de-DE" i="1" dirty="0" smtClean="0"/>
              <a:t>CHE4C, MATE!</a:t>
            </a:r>
            <a:r>
              <a:rPr lang="de-DE" dirty="0" smtClean="0"/>
              <a:t>)</a:t>
            </a:r>
            <a:endParaRPr lang="de-DE" dirty="0"/>
          </a:p>
          <a:p>
            <a:pPr marL="457200" indent="-457200"/>
            <a:r>
              <a:rPr lang="de-DE" dirty="0" smtClean="0"/>
              <a:t>spielt Schach </a:t>
            </a:r>
          </a:p>
          <a:p>
            <a:pPr marL="749808" lvl="1" indent="-457200"/>
            <a:r>
              <a:rPr lang="de-DE" dirty="0" smtClean="0"/>
              <a:t>gegen Menschen</a:t>
            </a:r>
          </a:p>
          <a:p>
            <a:pPr marL="749808" lvl="1" indent="-457200"/>
            <a:r>
              <a:rPr lang="de-DE" dirty="0" smtClean="0"/>
              <a:t>oder gegen sich selbst</a:t>
            </a:r>
          </a:p>
          <a:p>
            <a:pPr marL="457200" indent="-457200"/>
            <a:r>
              <a:rPr lang="de-DE" dirty="0" smtClean="0"/>
              <a:t>(Zeichnen)</a:t>
            </a:r>
          </a:p>
          <a:p>
            <a:pPr marL="457200" indent="-457200"/>
            <a:endParaRPr lang="de-DE" dirty="0" smtClean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13.02.2018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3346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Überblick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/>
            <a:r>
              <a:rPr lang="de-DE" dirty="0" smtClean="0"/>
              <a:t>Bewegung </a:t>
            </a:r>
            <a:r>
              <a:rPr lang="de-DE" dirty="0"/>
              <a:t>über Elektromagnet und </a:t>
            </a:r>
            <a:r>
              <a:rPr lang="de-DE" dirty="0" smtClean="0"/>
              <a:t>Stepper</a:t>
            </a:r>
          </a:p>
          <a:p>
            <a:pPr marL="749808" lvl="1" indent="-457200"/>
            <a:r>
              <a:rPr lang="de-DE" dirty="0" smtClean="0"/>
              <a:t>Schachfiguren</a:t>
            </a:r>
            <a:endParaRPr lang="de-DE" dirty="0"/>
          </a:p>
          <a:p>
            <a:pPr marL="457200" indent="-457200"/>
            <a:r>
              <a:rPr lang="de-DE" dirty="0"/>
              <a:t>Bilderkennung über Kamera und Farben</a:t>
            </a:r>
          </a:p>
          <a:p>
            <a:pPr marL="457200" indent="-457200"/>
            <a:r>
              <a:rPr lang="de-DE" dirty="0"/>
              <a:t>Kommunikation über Knopf und LED</a:t>
            </a:r>
          </a:p>
          <a:p>
            <a:pPr marL="457200" indent="-457200"/>
            <a:r>
              <a:rPr lang="de-DE" dirty="0"/>
              <a:t>Berechnung durch Schach-KI am PC</a:t>
            </a:r>
          </a:p>
          <a:p>
            <a:pPr marL="0" indent="0">
              <a:buNone/>
            </a:pPr>
            <a:endParaRPr lang="de-DE" i="1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13.02.2018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89526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Vertiefung: Bewegung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sz="half" idx="1"/>
          </p:nvPr>
        </p:nvSpPr>
        <p:spPr>
          <a:xfrm>
            <a:off x="457200" y="2249425"/>
            <a:ext cx="4906888" cy="4525963"/>
          </a:xfrm>
        </p:spPr>
        <p:txBody>
          <a:bodyPr/>
          <a:lstStyle/>
          <a:p>
            <a:r>
              <a:rPr lang="de-DE" dirty="0" smtClean="0"/>
              <a:t>Problem: Wie bewegen wir die Figuren?</a:t>
            </a:r>
          </a:p>
          <a:p>
            <a:pPr lvl="1"/>
            <a:r>
              <a:rPr lang="de-DE" dirty="0" smtClean="0"/>
              <a:t>Grundkonzept</a:t>
            </a:r>
          </a:p>
          <a:p>
            <a:pPr lvl="1"/>
            <a:r>
              <a:rPr lang="de-DE" dirty="0" smtClean="0"/>
              <a:t>Ebenen</a:t>
            </a:r>
          </a:p>
          <a:p>
            <a:pPr lvl="1"/>
            <a:r>
              <a:rPr lang="de-DE" dirty="0" smtClean="0"/>
              <a:t>Räder (Schienen)</a:t>
            </a:r>
          </a:p>
          <a:p>
            <a:pPr lvl="1"/>
            <a:r>
              <a:rPr lang="de-DE" dirty="0" smtClean="0"/>
              <a:t>Provisorisches Gestell</a:t>
            </a:r>
          </a:p>
          <a:p>
            <a:pPr lvl="1"/>
            <a:r>
              <a:rPr lang="de-DE" dirty="0" smtClean="0"/>
              <a:t>Anschluss der Motoren</a:t>
            </a:r>
          </a:p>
          <a:p>
            <a:pPr lvl="1"/>
            <a:endParaRPr lang="de-DE" dirty="0" smtClean="0"/>
          </a:p>
          <a:p>
            <a:pPr lvl="1"/>
            <a:r>
              <a:rPr lang="de-DE" dirty="0" smtClean="0"/>
              <a:t>Bau des richtigen Gestells (</a:t>
            </a:r>
            <a:r>
              <a:rPr lang="de-DE" dirty="0" err="1" smtClean="0"/>
              <a:t>Props</a:t>
            </a:r>
            <a:r>
              <a:rPr lang="de-DE" dirty="0" smtClean="0"/>
              <a:t> an Luis)</a:t>
            </a:r>
          </a:p>
          <a:p>
            <a:r>
              <a:rPr lang="de-DE" dirty="0" smtClean="0"/>
              <a:t>Testen und Verbessern (</a:t>
            </a:r>
            <a:r>
              <a:rPr lang="de-DE" dirty="0" err="1" smtClean="0"/>
              <a:t>current</a:t>
            </a:r>
            <a:r>
              <a:rPr lang="de-DE" dirty="0" smtClean="0"/>
              <a:t> </a:t>
            </a:r>
            <a:r>
              <a:rPr lang="de-DE" dirty="0" err="1" smtClean="0"/>
              <a:t>stage</a:t>
            </a:r>
            <a:r>
              <a:rPr lang="de-DE" dirty="0" smtClean="0"/>
              <a:t>)</a:t>
            </a:r>
          </a:p>
          <a:p>
            <a:pPr lvl="1"/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13.02.2018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4</a:t>
            </a:fld>
            <a:endParaRPr lang="de-DE"/>
          </a:p>
        </p:txBody>
      </p:sp>
      <p:sp>
        <p:nvSpPr>
          <p:cNvPr id="8" name="AutoShape 2" descr="ansteuerung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" name="AutoShape 4" descr="ansteuerung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" name="AutoShape 6" descr="ansteuerung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1" name="AutoShape 8" descr="https://www.mintgruen.tu-berlin.de/robotikWiki/lib/exe/fetch.php?cache=&amp;w=471&amp;h=700&amp;tok=6df223&amp;media=projektewise1718:schachroboter:ansteuerung.jp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1035" name="Picture 1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09" r="13759"/>
          <a:stretch/>
        </p:blipFill>
        <p:spPr bwMode="auto">
          <a:xfrm>
            <a:off x="5724128" y="4509120"/>
            <a:ext cx="2807937" cy="180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10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84" r="2883"/>
          <a:stretch/>
        </p:blipFill>
        <p:spPr bwMode="auto">
          <a:xfrm>
            <a:off x="6019487" y="2276872"/>
            <a:ext cx="2217218" cy="180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07127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Vertiefung: Berechnung</a:t>
            </a:r>
            <a:endParaRPr lang="de-DE" dirty="0"/>
          </a:p>
        </p:txBody>
      </p:sp>
      <p:sp>
        <p:nvSpPr>
          <p:cNvPr id="12" name="Inhaltsplatzhalter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Großteil des Quellcodes: mögliche Spielzüge generieren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de-DE" dirty="0" smtClean="0"/>
              <a:t>Spielzug-Kommandos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de-DE" dirty="0" smtClean="0"/>
              <a:t>Überprüfung des Spielbretts</a:t>
            </a:r>
          </a:p>
          <a:p>
            <a:r>
              <a:rPr lang="de-DE" dirty="0" smtClean="0"/>
              <a:t>Großteil des Rechenaufwandes: Zugauswahl treffen (</a:t>
            </a:r>
            <a:r>
              <a:rPr lang="de-DE" dirty="0" err="1" smtClean="0"/>
              <a:t>MiniMax</a:t>
            </a:r>
            <a:r>
              <a:rPr lang="de-DE" dirty="0" smtClean="0"/>
              <a:t>)</a:t>
            </a:r>
          </a:p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13.02.2018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5</a:t>
            </a:fld>
            <a:endParaRPr lang="de-DE"/>
          </a:p>
        </p:txBody>
      </p:sp>
      <p:sp>
        <p:nvSpPr>
          <p:cNvPr id="8" name="AutoShape 2" descr="ansteuerung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" name="AutoShape 4" descr="ansteuerung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" name="AutoShape 6" descr="ansteuerung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1" name="AutoShape 8" descr="https://www.mintgruen.tu-berlin.de/robotikWiki/lib/exe/fetch.php?cache=&amp;w=471&amp;h=700&amp;tok=6df223&amp;media=projektewise1718:schachroboter:ansteuerung.jp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9011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Vertiefung: Berechnung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13.02.2018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6</a:t>
            </a:fld>
            <a:endParaRPr lang="de-DE"/>
          </a:p>
        </p:txBody>
      </p:sp>
      <p:sp>
        <p:nvSpPr>
          <p:cNvPr id="8" name="AutoShape 2" descr="ansteuerung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" name="AutoShape 4" descr="ansteuerung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" name="AutoShape 6" descr="ansteuerung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1" name="AutoShape 8" descr="https://www.mintgruen.tu-berlin.de/robotikWiki/lib/exe/fetch.php?cache=&amp;w=471&amp;h=700&amp;tok=6df223&amp;media=projektewise1718:schachroboter:ansteuerung.jp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grpSp>
        <p:nvGrpSpPr>
          <p:cNvPr id="13" name="Gruppieren 12"/>
          <p:cNvGrpSpPr/>
          <p:nvPr/>
        </p:nvGrpSpPr>
        <p:grpSpPr>
          <a:xfrm>
            <a:off x="1486790" y="1801260"/>
            <a:ext cx="6170420" cy="5012116"/>
            <a:chOff x="256556" y="116632"/>
            <a:chExt cx="8221108" cy="6677852"/>
          </a:xfrm>
        </p:grpSpPr>
        <p:grpSp>
          <p:nvGrpSpPr>
            <p:cNvPr id="14" name="Gruppieren 13"/>
            <p:cNvGrpSpPr/>
            <p:nvPr/>
          </p:nvGrpSpPr>
          <p:grpSpPr>
            <a:xfrm>
              <a:off x="256556" y="4053070"/>
              <a:ext cx="7996108" cy="720000"/>
              <a:chOff x="256048" y="4432088"/>
              <a:chExt cx="7996108" cy="720000"/>
            </a:xfrm>
          </p:grpSpPr>
          <p:grpSp>
            <p:nvGrpSpPr>
              <p:cNvPr id="54" name="Gruppieren 53"/>
              <p:cNvGrpSpPr/>
              <p:nvPr/>
            </p:nvGrpSpPr>
            <p:grpSpPr>
              <a:xfrm>
                <a:off x="256048" y="4432088"/>
                <a:ext cx="3672328" cy="720000"/>
                <a:chOff x="467544" y="3101644"/>
                <a:chExt cx="3672328" cy="720000"/>
              </a:xfrm>
            </p:grpSpPr>
            <p:pic>
              <p:nvPicPr>
                <p:cNvPr id="60" name="Picture 31" descr="C:\Users\Impelon\Desktop\2.4.png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67544" y="3101644"/>
                  <a:ext cx="720000" cy="72000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61" name="Picture 32" descr="C:\Users\Impelon\Desktop\2.5.png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943708" y="3101644"/>
                  <a:ext cx="720000" cy="72000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62" name="Picture 33" descr="C:\Users\Impelon\Desktop\2.6.png"/>
                <p:cNvPicPr>
                  <a:picLocks noChangeAspect="1" noChangeArrowheads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419872" y="3101644"/>
                  <a:ext cx="720000" cy="72000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grpSp>
            <p:nvGrpSpPr>
              <p:cNvPr id="55" name="Gruppieren 54"/>
              <p:cNvGrpSpPr/>
              <p:nvPr/>
            </p:nvGrpSpPr>
            <p:grpSpPr>
              <a:xfrm>
                <a:off x="4579828" y="4432088"/>
                <a:ext cx="3672328" cy="720000"/>
                <a:chOff x="5292080" y="2977054"/>
                <a:chExt cx="3672328" cy="720000"/>
              </a:xfrm>
            </p:grpSpPr>
            <p:pic>
              <p:nvPicPr>
                <p:cNvPr id="56" name="Picture 24" descr="C:\Users\Impelon\Desktop\2.2.png"/>
                <p:cNvPicPr>
                  <a:picLocks noChangeAspect="1" noChangeArrowheads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244408" y="2977054"/>
                  <a:ext cx="720000" cy="72000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57" name="Picture 25" descr="C:\Users\Impelon\Desktop\2.3.png"/>
                <p:cNvPicPr>
                  <a:picLocks noChangeAspect="1" noChangeArrowheads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260298" y="2977054"/>
                  <a:ext cx="720000" cy="72000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58" name="Picture 40" descr="C:\Users\Impelon\Desktop\2.0.png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276189" y="2977054"/>
                  <a:ext cx="720000" cy="72000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59" name="Picture 41" descr="C:\Users\Impelon\Desktop\2.1.png"/>
                <p:cNvPicPr>
                  <a:picLocks noChangeAspect="1" noChangeArrowheads="1"/>
                </p:cNvPicPr>
                <p:nvPr/>
              </p:nvPicPr>
              <p:blipFill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92080" y="2977054"/>
                  <a:ext cx="720000" cy="72000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</p:grpSp>
        <p:grpSp>
          <p:nvGrpSpPr>
            <p:cNvPr id="15" name="Gruppieren 14"/>
            <p:cNvGrpSpPr/>
            <p:nvPr/>
          </p:nvGrpSpPr>
          <p:grpSpPr>
            <a:xfrm>
              <a:off x="1507720" y="6021288"/>
              <a:ext cx="6969944" cy="451460"/>
              <a:chOff x="1507720" y="6021288"/>
              <a:chExt cx="6969944" cy="451460"/>
            </a:xfrm>
          </p:grpSpPr>
          <p:grpSp>
            <p:nvGrpSpPr>
              <p:cNvPr id="42" name="Gruppieren 41"/>
              <p:cNvGrpSpPr/>
              <p:nvPr/>
            </p:nvGrpSpPr>
            <p:grpSpPr>
              <a:xfrm>
                <a:off x="4354320" y="6021288"/>
                <a:ext cx="1171016" cy="450000"/>
                <a:chOff x="5066064" y="4135100"/>
                <a:chExt cx="1171016" cy="450000"/>
              </a:xfrm>
            </p:grpSpPr>
            <p:pic>
              <p:nvPicPr>
                <p:cNvPr id="52" name="Picture 26" descr="C:\Users\Impelon\Desktop\3.0.png"/>
                <p:cNvPicPr>
                  <a:picLocks noChangeAspect="1" noChangeArrowheads="1"/>
                </p:cNvPicPr>
                <p:nvPr/>
              </p:nvPicPr>
              <p:blipFill>
                <a:blip r:embed="rId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066064" y="4135100"/>
                  <a:ext cx="450000" cy="45000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53" name="Picture 27" descr="C:\Users\Impelon\Desktop\3.1.png"/>
                <p:cNvPicPr>
                  <a:picLocks noChangeAspect="1" noChangeArrowheads="1"/>
                </p:cNvPicPr>
                <p:nvPr/>
              </p:nvPicPr>
              <p:blipFill>
                <a:blip r:embed="rId10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787080" y="4135100"/>
                  <a:ext cx="450000" cy="45000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grpSp>
            <p:nvGrpSpPr>
              <p:cNvPr id="43" name="Gruppieren 42"/>
              <p:cNvGrpSpPr/>
              <p:nvPr/>
            </p:nvGrpSpPr>
            <p:grpSpPr>
              <a:xfrm>
                <a:off x="7307664" y="6021288"/>
                <a:ext cx="1170000" cy="450000"/>
                <a:chOff x="7779656" y="4135100"/>
                <a:chExt cx="1170000" cy="450000"/>
              </a:xfrm>
            </p:grpSpPr>
            <p:pic>
              <p:nvPicPr>
                <p:cNvPr id="50" name="Picture 28" descr="C:\Users\Impelon\Desktop\3.2.png"/>
                <p:cNvPicPr>
                  <a:picLocks noChangeAspect="1" noChangeArrowheads="1"/>
                </p:cNvPicPr>
                <p:nvPr/>
              </p:nvPicPr>
              <p:blipFill>
                <a:blip r:embed="rId11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779656" y="4135100"/>
                  <a:ext cx="450000" cy="45000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51" name="Picture 29" descr="C:\Users\Impelon\Desktop\3.3.png"/>
                <p:cNvPicPr>
                  <a:picLocks noChangeAspect="1" noChangeArrowheads="1"/>
                </p:cNvPicPr>
                <p:nvPr/>
              </p:nvPicPr>
              <p:blipFill>
                <a:blip r:embed="rId1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499656" y="4135100"/>
                  <a:ext cx="450000" cy="45000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grpSp>
            <p:nvGrpSpPr>
              <p:cNvPr id="44" name="Gruppieren 43"/>
              <p:cNvGrpSpPr/>
              <p:nvPr/>
            </p:nvGrpSpPr>
            <p:grpSpPr>
              <a:xfrm>
                <a:off x="1507720" y="6021288"/>
                <a:ext cx="1170000" cy="451460"/>
                <a:chOff x="1754712" y="4135100"/>
                <a:chExt cx="1170000" cy="451460"/>
              </a:xfrm>
            </p:grpSpPr>
            <p:pic>
              <p:nvPicPr>
                <p:cNvPr id="48" name="Picture 34" descr="C:\Users\Impelon\Desktop\3.4.png"/>
                <p:cNvPicPr>
                  <a:picLocks noChangeAspect="1" noChangeArrowheads="1"/>
                </p:cNvPicPr>
                <p:nvPr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474712" y="4135100"/>
                  <a:ext cx="450000" cy="45000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49" name="Picture 35" descr="C:\Users\Impelon\Desktop\3.5.png"/>
                <p:cNvPicPr>
                  <a:picLocks noChangeAspect="1" noChangeArrowheads="1"/>
                </p:cNvPicPr>
                <p:nvPr/>
              </p:nvPicPr>
              <p:blipFill>
                <a:blip r:embed="rId1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754712" y="4136560"/>
                  <a:ext cx="450000" cy="45000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grpSp>
            <p:nvGrpSpPr>
              <p:cNvPr id="45" name="Gruppieren 44"/>
              <p:cNvGrpSpPr/>
              <p:nvPr/>
            </p:nvGrpSpPr>
            <p:grpSpPr>
              <a:xfrm>
                <a:off x="2983884" y="6021288"/>
                <a:ext cx="1170000" cy="450000"/>
                <a:chOff x="3230876" y="4135100"/>
                <a:chExt cx="1170000" cy="450000"/>
              </a:xfrm>
            </p:grpSpPr>
            <p:pic>
              <p:nvPicPr>
                <p:cNvPr id="46" name="Picture 36" descr="C:\Users\Impelon\Desktop\3.6.png"/>
                <p:cNvPicPr>
                  <a:picLocks noChangeAspect="1" noChangeArrowheads="1"/>
                </p:cNvPicPr>
                <p:nvPr/>
              </p:nvPicPr>
              <p:blipFill>
                <a:blip r:embed="rId1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950876" y="4135100"/>
                  <a:ext cx="450000" cy="45000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47" name="Picture 37" descr="C:\Users\Impelon\Desktop\3.7.png"/>
                <p:cNvPicPr>
                  <a:picLocks noChangeAspect="1" noChangeArrowheads="1"/>
                </p:cNvPicPr>
                <p:nvPr/>
              </p:nvPicPr>
              <p:blipFill>
                <a:blip r:embed="rId1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230876" y="4135100"/>
                  <a:ext cx="450000" cy="45000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</p:grpSp>
        <p:pic>
          <p:nvPicPr>
            <p:cNvPr id="16" name="Picture 38" descr="C:\Users\Impelon\Desktop\0.0.png"/>
            <p:cNvPicPr>
              <a:picLocks noChangeAspect="1" noChangeArrowheads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32055" y="116632"/>
              <a:ext cx="720000" cy="7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7" name="Gruppieren 16"/>
            <p:cNvGrpSpPr/>
            <p:nvPr/>
          </p:nvGrpSpPr>
          <p:grpSpPr>
            <a:xfrm>
              <a:off x="1732212" y="2084851"/>
              <a:ext cx="5043780" cy="720000"/>
              <a:chOff x="2204712" y="1947880"/>
              <a:chExt cx="5043780" cy="720000"/>
            </a:xfrm>
          </p:grpSpPr>
          <p:pic>
            <p:nvPicPr>
              <p:cNvPr id="40" name="Picture 30" descr="C:\Users\Impelon\Desktop\1.1.png"/>
              <p:cNvPicPr>
                <a:picLocks noChangeAspect="1" noChangeArrowheads="1"/>
              </p:cNvPicPr>
              <p:nvPr/>
            </p:nvPicPr>
            <p:blipFill>
              <a:blip r:embed="rId1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04712" y="1947880"/>
                <a:ext cx="720000" cy="72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1" name="Picture 39" descr="C:\Users\Impelon\Desktop\1.0.png"/>
              <p:cNvPicPr>
                <a:picLocks noChangeAspect="1" noChangeArrowheads="1"/>
              </p:cNvPicPr>
              <p:nvPr/>
            </p:nvPicPr>
            <p:blipFill>
              <a:blip r:embed="rId1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528492" y="1947880"/>
                <a:ext cx="720000" cy="72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cxnSp>
          <p:nvCxnSpPr>
            <p:cNvPr id="18" name="Gerade Verbindung 17"/>
            <p:cNvCxnSpPr>
              <a:stCxn id="16" idx="2"/>
              <a:endCxn id="40" idx="0"/>
            </p:cNvCxnSpPr>
            <p:nvPr/>
          </p:nvCxnSpPr>
          <p:spPr>
            <a:xfrm flipH="1">
              <a:off x="2092212" y="836632"/>
              <a:ext cx="2199843" cy="1248219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>
              <a:stCxn id="16" idx="2"/>
              <a:endCxn id="41" idx="0"/>
            </p:cNvCxnSpPr>
            <p:nvPr/>
          </p:nvCxnSpPr>
          <p:spPr>
            <a:xfrm>
              <a:off x="4292055" y="836632"/>
              <a:ext cx="2123937" cy="1248219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>
              <a:stCxn id="40" idx="2"/>
              <a:endCxn id="60" idx="0"/>
            </p:cNvCxnSpPr>
            <p:nvPr/>
          </p:nvCxnSpPr>
          <p:spPr>
            <a:xfrm flipH="1">
              <a:off x="616556" y="2804851"/>
              <a:ext cx="1475656" cy="1248219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>
              <a:stCxn id="40" idx="2"/>
              <a:endCxn id="61" idx="0"/>
            </p:cNvCxnSpPr>
            <p:nvPr/>
          </p:nvCxnSpPr>
          <p:spPr>
            <a:xfrm>
              <a:off x="2092212" y="2804851"/>
              <a:ext cx="508" cy="1248219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>
              <a:stCxn id="40" idx="2"/>
              <a:endCxn id="62" idx="0"/>
            </p:cNvCxnSpPr>
            <p:nvPr/>
          </p:nvCxnSpPr>
          <p:spPr>
            <a:xfrm>
              <a:off x="2092212" y="2804851"/>
              <a:ext cx="1476672" cy="1248219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>
              <a:stCxn id="61" idx="2"/>
              <a:endCxn id="49" idx="0"/>
            </p:cNvCxnSpPr>
            <p:nvPr/>
          </p:nvCxnSpPr>
          <p:spPr>
            <a:xfrm flipH="1">
              <a:off x="1732720" y="4773070"/>
              <a:ext cx="360000" cy="1249678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>
              <a:stCxn id="61" idx="2"/>
              <a:endCxn id="48" idx="0"/>
            </p:cNvCxnSpPr>
            <p:nvPr/>
          </p:nvCxnSpPr>
          <p:spPr>
            <a:xfrm>
              <a:off x="2092720" y="4773070"/>
              <a:ext cx="360000" cy="1248218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>
              <a:stCxn id="62" idx="2"/>
              <a:endCxn id="47" idx="0"/>
            </p:cNvCxnSpPr>
            <p:nvPr/>
          </p:nvCxnSpPr>
          <p:spPr>
            <a:xfrm flipH="1">
              <a:off x="3208884" y="4773070"/>
              <a:ext cx="360000" cy="1248218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Gerade Verbindung 25"/>
            <p:cNvCxnSpPr>
              <a:stCxn id="62" idx="2"/>
              <a:endCxn id="46" idx="0"/>
            </p:cNvCxnSpPr>
            <p:nvPr/>
          </p:nvCxnSpPr>
          <p:spPr>
            <a:xfrm>
              <a:off x="3568884" y="4773070"/>
              <a:ext cx="360000" cy="1248218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Gerade Verbindung 26"/>
            <p:cNvCxnSpPr>
              <a:stCxn id="41" idx="2"/>
              <a:endCxn id="58" idx="0"/>
            </p:cNvCxnSpPr>
            <p:nvPr/>
          </p:nvCxnSpPr>
          <p:spPr>
            <a:xfrm flipH="1">
              <a:off x="5924445" y="2804851"/>
              <a:ext cx="491547" cy="1248219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>
              <a:stCxn id="41" idx="2"/>
              <a:endCxn id="59" idx="0"/>
            </p:cNvCxnSpPr>
            <p:nvPr/>
          </p:nvCxnSpPr>
          <p:spPr>
            <a:xfrm flipH="1">
              <a:off x="4940336" y="2804851"/>
              <a:ext cx="1475656" cy="1248219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Gerade Verbindung 28"/>
            <p:cNvCxnSpPr>
              <a:stCxn id="41" idx="2"/>
              <a:endCxn id="56" idx="0"/>
            </p:cNvCxnSpPr>
            <p:nvPr/>
          </p:nvCxnSpPr>
          <p:spPr>
            <a:xfrm>
              <a:off x="6415992" y="2804851"/>
              <a:ext cx="1476672" cy="1248219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" name="Gerade Verbindung 29"/>
            <p:cNvCxnSpPr>
              <a:stCxn id="41" idx="2"/>
              <a:endCxn id="57" idx="0"/>
            </p:cNvCxnSpPr>
            <p:nvPr/>
          </p:nvCxnSpPr>
          <p:spPr>
            <a:xfrm>
              <a:off x="6415992" y="2804851"/>
              <a:ext cx="492562" cy="1248219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Gerade Verbindung 30"/>
            <p:cNvCxnSpPr>
              <a:stCxn id="59" idx="2"/>
              <a:endCxn id="52" idx="0"/>
            </p:cNvCxnSpPr>
            <p:nvPr/>
          </p:nvCxnSpPr>
          <p:spPr>
            <a:xfrm flipH="1">
              <a:off x="4579320" y="4773070"/>
              <a:ext cx="361016" cy="1248218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2" name="Gerade Verbindung 31"/>
            <p:cNvCxnSpPr>
              <a:stCxn id="59" idx="2"/>
              <a:endCxn id="53" idx="0"/>
            </p:cNvCxnSpPr>
            <p:nvPr/>
          </p:nvCxnSpPr>
          <p:spPr>
            <a:xfrm>
              <a:off x="4940336" y="4773070"/>
              <a:ext cx="360000" cy="1248218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Gerade Verbindung 32"/>
            <p:cNvCxnSpPr>
              <a:stCxn id="56" idx="2"/>
              <a:endCxn id="50" idx="0"/>
            </p:cNvCxnSpPr>
            <p:nvPr/>
          </p:nvCxnSpPr>
          <p:spPr>
            <a:xfrm flipH="1">
              <a:off x="7532664" y="4773070"/>
              <a:ext cx="360000" cy="1248218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Gerade Verbindung 33"/>
            <p:cNvCxnSpPr>
              <a:stCxn id="56" idx="2"/>
              <a:endCxn id="51" idx="0"/>
            </p:cNvCxnSpPr>
            <p:nvPr/>
          </p:nvCxnSpPr>
          <p:spPr>
            <a:xfrm>
              <a:off x="7892664" y="4773070"/>
              <a:ext cx="360000" cy="1248218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5" name="Gerade Verbindung 34"/>
            <p:cNvCxnSpPr>
              <a:stCxn id="50" idx="2"/>
            </p:cNvCxnSpPr>
            <p:nvPr/>
          </p:nvCxnSpPr>
          <p:spPr>
            <a:xfrm>
              <a:off x="7532664" y="6471288"/>
              <a:ext cx="0" cy="323196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6" name="Gerade Verbindung 35"/>
            <p:cNvCxnSpPr>
              <a:stCxn id="53" idx="2"/>
            </p:cNvCxnSpPr>
            <p:nvPr/>
          </p:nvCxnSpPr>
          <p:spPr>
            <a:xfrm>
              <a:off x="5300336" y="6471288"/>
              <a:ext cx="0" cy="323196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Gerade Verbindung 36"/>
            <p:cNvCxnSpPr>
              <a:stCxn id="46" idx="2"/>
            </p:cNvCxnSpPr>
            <p:nvPr/>
          </p:nvCxnSpPr>
          <p:spPr>
            <a:xfrm>
              <a:off x="3928884" y="6471288"/>
              <a:ext cx="3171" cy="315144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Gerade Verbindung 37"/>
            <p:cNvCxnSpPr>
              <a:stCxn id="47" idx="2"/>
            </p:cNvCxnSpPr>
            <p:nvPr/>
          </p:nvCxnSpPr>
          <p:spPr>
            <a:xfrm>
              <a:off x="3208884" y="6471288"/>
              <a:ext cx="0" cy="31056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9" name="Gerade Verbindung 38"/>
            <p:cNvCxnSpPr>
              <a:stCxn id="48" idx="2"/>
            </p:cNvCxnSpPr>
            <p:nvPr/>
          </p:nvCxnSpPr>
          <p:spPr>
            <a:xfrm>
              <a:off x="2452720" y="6471288"/>
              <a:ext cx="3006" cy="31056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63" name="Ellipse 62"/>
          <p:cNvSpPr/>
          <p:nvPr/>
        </p:nvSpPr>
        <p:spPr>
          <a:xfrm>
            <a:off x="2332871" y="6121883"/>
            <a:ext cx="523732" cy="519734"/>
          </a:xfrm>
          <a:prstGeom prst="ellipse">
            <a:avLst/>
          </a:prstGeom>
          <a:noFill/>
          <a:ln w="28575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4" name="Ellipse 63"/>
          <p:cNvSpPr/>
          <p:nvPr/>
        </p:nvSpPr>
        <p:spPr>
          <a:xfrm>
            <a:off x="3407339" y="6121883"/>
            <a:ext cx="565546" cy="561228"/>
          </a:xfrm>
          <a:prstGeom prst="ellipse">
            <a:avLst/>
          </a:prstGeom>
          <a:noFill/>
          <a:ln w="28575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5" name="Ellipse 64"/>
          <p:cNvSpPr/>
          <p:nvPr/>
        </p:nvSpPr>
        <p:spPr>
          <a:xfrm>
            <a:off x="4460311" y="6121883"/>
            <a:ext cx="541928" cy="537790"/>
          </a:xfrm>
          <a:prstGeom prst="ellipse">
            <a:avLst/>
          </a:prstGeom>
          <a:noFill/>
          <a:ln w="28575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6" name="Ellipse 65"/>
          <p:cNvSpPr/>
          <p:nvPr/>
        </p:nvSpPr>
        <p:spPr>
          <a:xfrm>
            <a:off x="7211258" y="6121883"/>
            <a:ext cx="529094" cy="525054"/>
          </a:xfrm>
          <a:prstGeom prst="ellipse">
            <a:avLst/>
          </a:prstGeom>
          <a:noFill/>
          <a:ln w="28575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7" name="Pfeil nach unten 66"/>
          <p:cNvSpPr/>
          <p:nvPr/>
        </p:nvSpPr>
        <p:spPr>
          <a:xfrm flipV="1">
            <a:off x="4245466" y="5401443"/>
            <a:ext cx="469437" cy="561924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8" name="Pfeil nach unten 67"/>
          <p:cNvSpPr/>
          <p:nvPr/>
        </p:nvSpPr>
        <p:spPr>
          <a:xfrm flipV="1">
            <a:off x="4245466" y="3982145"/>
            <a:ext cx="469437" cy="561924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9" name="Pfeil nach unten 68"/>
          <p:cNvSpPr/>
          <p:nvPr/>
        </p:nvSpPr>
        <p:spPr>
          <a:xfrm flipV="1">
            <a:off x="4245466" y="2562847"/>
            <a:ext cx="469437" cy="561924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0" name="Ellipse 69"/>
          <p:cNvSpPr/>
          <p:nvPr/>
        </p:nvSpPr>
        <p:spPr>
          <a:xfrm>
            <a:off x="5304706" y="4589464"/>
            <a:ext cx="872776" cy="866114"/>
          </a:xfrm>
          <a:prstGeom prst="ellipse">
            <a:avLst/>
          </a:prstGeom>
          <a:noFill/>
          <a:ln w="28575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1" name="Ellipse 70"/>
          <p:cNvSpPr/>
          <p:nvPr/>
        </p:nvSpPr>
        <p:spPr>
          <a:xfrm>
            <a:off x="1316627" y="4581128"/>
            <a:ext cx="881176" cy="874450"/>
          </a:xfrm>
          <a:prstGeom prst="ellipse">
            <a:avLst/>
          </a:prstGeom>
          <a:noFill/>
          <a:ln w="28575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2" name="Ellipse 71"/>
          <p:cNvSpPr/>
          <p:nvPr/>
        </p:nvSpPr>
        <p:spPr>
          <a:xfrm>
            <a:off x="2427086" y="3124771"/>
            <a:ext cx="859034" cy="852476"/>
          </a:xfrm>
          <a:prstGeom prst="ellipse">
            <a:avLst/>
          </a:prstGeom>
          <a:noFill/>
          <a:ln w="28575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358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Ergebnis und Fazit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primäre Aufgaben (bald) erfüllt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de-DE" dirty="0" smtClean="0"/>
              <a:t>ein paar Schrauben drehen</a:t>
            </a:r>
          </a:p>
          <a:p>
            <a:r>
              <a:rPr lang="de-DE" dirty="0" smtClean="0"/>
              <a:t>Projekt-Zeitplan ist sehr optimistisch gewesen</a:t>
            </a:r>
            <a:endParaRPr lang="de-DE" i="1" dirty="0" smtClean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13.02.2018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7</a:t>
            </a:fld>
            <a:endParaRPr lang="de-DE"/>
          </a:p>
        </p:txBody>
      </p:sp>
      <p:pic>
        <p:nvPicPr>
          <p:cNvPr id="2052" name="Picture 4" descr="C:\Users\Impelon\Dropbox\Schachroboter\Präsentation\Bilder\projectplan-grob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160" y="3645024"/>
            <a:ext cx="8282680" cy="2105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Impelon\Dropbox\Schachroboter\Präsentation\Bilder\projectplan-grob-realistisch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160" y="3645024"/>
            <a:ext cx="8282680" cy="2105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1230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Ausblick: Coming </a:t>
            </a:r>
            <a:r>
              <a:rPr lang="de-DE" dirty="0" err="1" smtClean="0"/>
              <a:t>Soon</a:t>
            </a:r>
            <a:r>
              <a:rPr lang="de-DE" dirty="0" smtClean="0"/>
              <a:t>…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Befestigung der Kamera</a:t>
            </a:r>
          </a:p>
          <a:p>
            <a:r>
              <a:rPr lang="de-DE" dirty="0" smtClean="0"/>
              <a:t>Teilbereiche verbinden</a:t>
            </a:r>
          </a:p>
          <a:p>
            <a:pPr lvl="1"/>
            <a:r>
              <a:rPr lang="de-DE" dirty="0" smtClean="0"/>
              <a:t>Elektronik verbinden</a:t>
            </a:r>
          </a:p>
          <a:p>
            <a:pPr lvl="1"/>
            <a:r>
              <a:rPr lang="de-DE" dirty="0" smtClean="0"/>
              <a:t>Software verbinden</a:t>
            </a:r>
            <a:endParaRPr lang="de-DE" dirty="0"/>
          </a:p>
          <a:p>
            <a:r>
              <a:rPr lang="de-DE" dirty="0" smtClean="0"/>
              <a:t>(mehr) Schachfiguren</a:t>
            </a:r>
          </a:p>
          <a:p>
            <a:r>
              <a:rPr lang="de-DE" dirty="0" smtClean="0"/>
              <a:t>Aufbau verschönern?!</a:t>
            </a:r>
          </a:p>
          <a:p>
            <a:r>
              <a:rPr lang="de-DE" dirty="0" smtClean="0"/>
              <a:t>Steuerleiste mit Status-LED, Schalter</a:t>
            </a:r>
          </a:p>
          <a:p>
            <a:endParaRPr lang="de-DE" dirty="0" smtClean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13.02.2018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4535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296144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>Ausblick: </a:t>
            </a:r>
            <a:br>
              <a:rPr lang="de-DE" dirty="0" smtClean="0"/>
            </a:br>
            <a:r>
              <a:rPr lang="de-DE" dirty="0" smtClean="0"/>
              <a:t>mögliche Veränderungen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Umstieg auf </a:t>
            </a:r>
            <a:r>
              <a:rPr lang="de-DE" dirty="0" err="1" smtClean="0"/>
              <a:t>Raspberry</a:t>
            </a:r>
            <a:r>
              <a:rPr lang="de-DE" dirty="0" smtClean="0"/>
              <a:t> PI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de-DE" dirty="0" smtClean="0"/>
              <a:t>Vereinigung von Schach-KI, Steuerung und Bilderkennung</a:t>
            </a:r>
          </a:p>
          <a:p>
            <a:r>
              <a:rPr lang="de-DE" dirty="0" smtClean="0"/>
              <a:t>Vereinigung der Stromquelle</a:t>
            </a:r>
          </a:p>
          <a:p>
            <a:r>
              <a:rPr lang="de-DE" dirty="0" smtClean="0"/>
              <a:t>mehr Spielmodi</a:t>
            </a:r>
          </a:p>
          <a:p>
            <a:r>
              <a:rPr lang="de-DE" dirty="0" smtClean="0"/>
              <a:t>Ansteuerung über Internet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de-DE" dirty="0" smtClean="0"/>
              <a:t>reales Schachspiel über Website?</a:t>
            </a:r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13.02.2018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74760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chachroboter">
  <a:themeElements>
    <a:clrScheme name="Fire">
      <a:dk1>
        <a:srgbClr val="000000"/>
      </a:dk1>
      <a:lt1>
        <a:srgbClr val="FFFFFF"/>
      </a:lt1>
      <a:dk2>
        <a:srgbClr val="1F2123"/>
      </a:dk2>
      <a:lt2>
        <a:srgbClr val="F09D24"/>
      </a:lt2>
      <a:accent1>
        <a:srgbClr val="FFC000"/>
      </a:accent1>
      <a:accent2>
        <a:srgbClr val="EBC576"/>
      </a:accent2>
      <a:accent3>
        <a:srgbClr val="ED8411"/>
      </a:accent3>
      <a:accent4>
        <a:srgbClr val="C3592F"/>
      </a:accent4>
      <a:accent5>
        <a:srgbClr val="D54E37"/>
      </a:accent5>
      <a:accent6>
        <a:srgbClr val="F45718"/>
      </a:accent6>
      <a:hlink>
        <a:srgbClr val="646464"/>
      </a:hlink>
      <a:folHlink>
        <a:srgbClr val="969696"/>
      </a:folHlink>
    </a:clrScheme>
    <a:fontScheme name="Impelon">
      <a:majorFont>
        <a:latin typeface="Berlin Sans FB"/>
        <a:ea typeface=""/>
        <a:cs typeface=""/>
      </a:majorFont>
      <a:minorFont>
        <a:latin typeface="Century Gothic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Schachroboter</Template>
  <TotalTime>0</TotalTime>
  <Words>370</Words>
  <Application>Microsoft Office PowerPoint</Application>
  <PresentationFormat>Bildschirmpräsentation (4:3)</PresentationFormat>
  <Paragraphs>143</Paragraphs>
  <Slides>18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18</vt:i4>
      </vt:variant>
    </vt:vector>
  </HeadingPairs>
  <TitlesOfParts>
    <vt:vector size="19" baseType="lpstr">
      <vt:lpstr>Schachroboter</vt:lpstr>
      <vt:lpstr>CHE4C, MATE!</vt:lpstr>
      <vt:lpstr>Einführung</vt:lpstr>
      <vt:lpstr>Überblick</vt:lpstr>
      <vt:lpstr>Vertiefung: Bewegung</vt:lpstr>
      <vt:lpstr>Vertiefung: Berechnung</vt:lpstr>
      <vt:lpstr>Vertiefung: Berechnung</vt:lpstr>
      <vt:lpstr>Ergebnis und Fazit</vt:lpstr>
      <vt:lpstr>Ausblick: Coming Soon…</vt:lpstr>
      <vt:lpstr>Ausblick:  mögliche Veränderungen</vt:lpstr>
      <vt:lpstr>Demonstration</vt:lpstr>
      <vt:lpstr>Fragen?</vt:lpstr>
      <vt:lpstr>Zusatzmaterial</vt:lpstr>
      <vt:lpstr>Zusatzmaterial:  kompletter Projektplan</vt:lpstr>
      <vt:lpstr>Zusatzmaterial:  Spielzustands-Baum</vt:lpstr>
      <vt:lpstr>Zusatzmaterial:  MiniMax-Prinzip</vt:lpstr>
      <vt:lpstr>Zusatzmaterial:  NegaMax-Prinzip</vt:lpstr>
      <vt:lpstr>Zusatzmaterial:  NegaMax-Prinzip</vt:lpstr>
      <vt:lpstr>Zusatzmaterial:  NegaMax-Pseudocode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Impelon</dc:creator>
  <cp:lastModifiedBy>Windows User</cp:lastModifiedBy>
  <cp:revision>48</cp:revision>
  <dcterms:created xsi:type="dcterms:W3CDTF">2018-02-03T19:39:12Z</dcterms:created>
  <dcterms:modified xsi:type="dcterms:W3CDTF">2018-02-13T17:13:52Z</dcterms:modified>
</cp:coreProperties>
</file>