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9" r:id="rId5"/>
    <p:sldId id="261" r:id="rId6"/>
    <p:sldId id="260" r:id="rId7"/>
    <p:sldId id="264" r:id="rId8"/>
    <p:sldId id="258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064" y="3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5CDB0-470A-486C-8008-CD15C03D3021}" type="datetimeFigureOut">
              <a:rPr lang="de-DE" smtClean="0"/>
              <a:t>01.03.2017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41933-F4ED-4C34-94F3-289E6ABEA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40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1933-F4ED-4C34-94F3-289E6ABEA66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5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4FE4-43F2-404C-AFC7-0D7A094D441C}" type="datetimeFigureOut">
              <a:rPr lang="de-DE" smtClean="0"/>
              <a:pPr/>
              <a:t>01.03.2017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224E-5F50-4DA4-BC5F-0D497AFED7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marshmall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72209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15000" dirty="0" err="1">
                <a:solidFill>
                  <a:srgbClr val="FF0000"/>
                </a:solidFill>
                <a:latin typeface="CommercialScript BT" pitchFamily="66" charset="0"/>
              </a:rPr>
              <a:t>Y</a:t>
            </a:r>
            <a:r>
              <a:rPr lang="de-DE" sz="15000" dirty="0" err="1">
                <a:solidFill>
                  <a:srgbClr val="92D050"/>
                </a:solidFill>
                <a:latin typeface="CommercialScript BT" pitchFamily="66" charset="0"/>
              </a:rPr>
              <a:t>u</a:t>
            </a:r>
            <a:r>
              <a:rPr lang="de-DE" sz="15000" dirty="0" err="1">
                <a:solidFill>
                  <a:srgbClr val="0070C0"/>
                </a:solidFill>
                <a:latin typeface="CommercialScript BT" pitchFamily="66" charset="0"/>
              </a:rPr>
              <a:t>m</a:t>
            </a:r>
            <a:r>
              <a:rPr lang="de-DE" sz="15000" dirty="0" err="1">
                <a:solidFill>
                  <a:srgbClr val="7030A0"/>
                </a:solidFill>
                <a:latin typeface="CommercialScript BT" pitchFamily="66" charset="0"/>
              </a:rPr>
              <a:t>G</a:t>
            </a:r>
            <a:r>
              <a:rPr lang="de-DE" sz="15000" dirty="0" err="1">
                <a:solidFill>
                  <a:schemeClr val="accent6">
                    <a:lumMod val="75000"/>
                  </a:schemeClr>
                </a:solidFill>
                <a:latin typeface="CommercialScript BT" pitchFamily="66" charset="0"/>
              </a:rPr>
              <a:t>u</a:t>
            </a:r>
            <a:r>
              <a:rPr lang="de-DE" sz="15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mercialScript BT" pitchFamily="66" charset="0"/>
              </a:rPr>
              <a:t>n</a:t>
            </a:r>
            <a:endParaRPr lang="de-DE" sz="15000" dirty="0">
              <a:solidFill>
                <a:schemeClr val="accent5">
                  <a:lumMod val="60000"/>
                  <a:lumOff val="40000"/>
                </a:schemeClr>
              </a:solidFill>
              <a:latin typeface="CommercialScript BT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2048" y="3886200"/>
            <a:ext cx="7772400" cy="1752600"/>
          </a:xfrm>
        </p:spPr>
        <p:txBody>
          <a:bodyPr>
            <a:noAutofit/>
          </a:bodyPr>
          <a:lstStyle/>
          <a:p>
            <a:r>
              <a:rPr lang="de-DE" sz="7200" b="1" dirty="0">
                <a:solidFill>
                  <a:schemeClr val="tx1"/>
                </a:solidFill>
                <a:latin typeface="Juice ITC" pitchFamily="82" charset="0"/>
              </a:rPr>
              <a:t>-Die </a:t>
            </a:r>
            <a:r>
              <a:rPr lang="de-DE" sz="7200" b="1" dirty="0" err="1">
                <a:solidFill>
                  <a:schemeClr val="tx1"/>
                </a:solidFill>
                <a:latin typeface="Juice ITC" pitchFamily="82" charset="0"/>
              </a:rPr>
              <a:t>Marshmallowkanone</a:t>
            </a:r>
            <a:r>
              <a:rPr lang="de-DE" sz="7200" b="1" dirty="0">
                <a:solidFill>
                  <a:schemeClr val="tx1"/>
                </a:solidFill>
                <a:latin typeface="Juice ITC" pitchFamily="82" charset="0"/>
              </a:rPr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rgebnis für marshmallo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2779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10009112" cy="5184576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de-DE" sz="8000" b="1" dirty="0">
                <a:latin typeface="Juice ITC" pitchFamily="82" charset="0"/>
              </a:rPr>
              <a:t>1. Technischer Aufbau</a:t>
            </a:r>
            <a:br>
              <a:rPr lang="de-DE" sz="8000" b="1" dirty="0">
                <a:latin typeface="Juice ITC" pitchFamily="82" charset="0"/>
              </a:rPr>
            </a:br>
            <a:r>
              <a:rPr lang="de-DE" sz="8000" b="1" dirty="0">
                <a:latin typeface="Juice ITC" pitchFamily="82" charset="0"/>
              </a:rPr>
              <a:t>2. Horizontale Ausrichtung</a:t>
            </a:r>
            <a:br>
              <a:rPr lang="de-DE" sz="8000" b="1" dirty="0">
                <a:latin typeface="Juice ITC" pitchFamily="82" charset="0"/>
              </a:rPr>
            </a:br>
            <a:r>
              <a:rPr lang="de-DE" sz="8000" b="1" dirty="0">
                <a:latin typeface="Juice ITC" pitchFamily="82" charset="0"/>
              </a:rPr>
              <a:t>3. Vertikale Ausrichtung</a:t>
            </a:r>
            <a:br>
              <a:rPr lang="de-DE" sz="8000" b="1" dirty="0">
                <a:latin typeface="Juice ITC" pitchFamily="82" charset="0"/>
              </a:rPr>
            </a:br>
            <a:r>
              <a:rPr lang="de-DE" sz="8000" b="1" dirty="0">
                <a:latin typeface="Juice ITC" pitchFamily="82" charset="0"/>
              </a:rPr>
              <a:t>4. Vorführung</a:t>
            </a:r>
            <a:br>
              <a:rPr lang="de-DE" sz="2800" dirty="0">
                <a:latin typeface="Bradley Hand ITC" pitchFamily="66" charset="0"/>
              </a:rPr>
            </a:br>
            <a:endParaRPr lang="de-DE" sz="28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Bildergebnis für schwa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5206" y="-12484768"/>
            <a:ext cx="13140952" cy="19486784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61" y="-1179512"/>
            <a:ext cx="6021561" cy="9032342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 flipH="1">
            <a:off x="1157766" y="1052736"/>
            <a:ext cx="1109978" cy="1377444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sony\Desktop\Uni\Mintgrün\Robotik\YumGun\Fotos\DSCN2895.JPG"/>
          <p:cNvPicPr>
            <a:picLocks noChangeAspect="1" noChangeArrowheads="1"/>
          </p:cNvPicPr>
          <p:nvPr/>
        </p:nvPicPr>
        <p:blipFill>
          <a:blip r:embed="rId5" cstate="print"/>
          <a:srcRect r="13878" b="46063"/>
          <a:stretch>
            <a:fillRect/>
          </a:stretch>
        </p:blipFill>
        <p:spPr bwMode="auto">
          <a:xfrm>
            <a:off x="5924644" y="-243408"/>
            <a:ext cx="3219356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Gerade Verbindung mit Pfeil 9"/>
          <p:cNvCxnSpPr>
            <a:cxnSpLocks/>
          </p:cNvCxnSpPr>
          <p:nvPr/>
        </p:nvCxnSpPr>
        <p:spPr>
          <a:xfrm flipH="1">
            <a:off x="4290344" y="1052736"/>
            <a:ext cx="2081857" cy="331236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C:\Users\sony\Desktop\Uni\Mintgrün\Robotik\YumGun\Fotos\DSCN28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2580795" cy="1935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sony\Desktop\Uni\Mintgrün\Robotik\YumGun\Fotos\DSCN2898.JPG"/>
          <p:cNvPicPr>
            <a:picLocks noChangeAspect="1" noChangeArrowheads="1"/>
          </p:cNvPicPr>
          <p:nvPr/>
        </p:nvPicPr>
        <p:blipFill>
          <a:blip r:embed="rId7" cstate="print"/>
          <a:srcRect l="20079" t="44094" r="20669" b="15748"/>
          <a:stretch>
            <a:fillRect/>
          </a:stretch>
        </p:blipFill>
        <p:spPr bwMode="auto">
          <a:xfrm>
            <a:off x="6300192" y="3140968"/>
            <a:ext cx="2304002" cy="1171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Gerade Verbindung mit Pfeil 29"/>
          <p:cNvCxnSpPr>
            <a:cxnSpLocks/>
          </p:cNvCxnSpPr>
          <p:nvPr/>
        </p:nvCxnSpPr>
        <p:spPr>
          <a:xfrm flipH="1">
            <a:off x="3275856" y="4149080"/>
            <a:ext cx="3240360" cy="72008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cxnSpLocks/>
          </p:cNvCxnSpPr>
          <p:nvPr/>
        </p:nvCxnSpPr>
        <p:spPr>
          <a:xfrm>
            <a:off x="2321623" y="3133917"/>
            <a:ext cx="1309220" cy="679989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cxnSpLocks/>
          </p:cNvCxnSpPr>
          <p:nvPr/>
        </p:nvCxnSpPr>
        <p:spPr>
          <a:xfrm flipH="1" flipV="1">
            <a:off x="2995270" y="5445224"/>
            <a:ext cx="3376931" cy="64807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051720" y="6926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Drucklufttank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060123" y="2771636"/>
            <a:ext cx="22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Lauf mit </a:t>
            </a:r>
            <a:r>
              <a:rPr lang="de-DE" dirty="0" err="1">
                <a:solidFill>
                  <a:schemeClr val="bg1"/>
                </a:solidFill>
              </a:rPr>
              <a:t>Marshmallow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105" name="Picture 9" descr="C:\Users\sony\Desktop\Uni\Mintgrün\Robotik\YumGun\Fotos\DSCN2894.JPG"/>
          <p:cNvPicPr>
            <a:picLocks noChangeAspect="1" noChangeArrowheads="1"/>
          </p:cNvPicPr>
          <p:nvPr/>
        </p:nvPicPr>
        <p:blipFill>
          <a:blip r:embed="rId8" cstate="print"/>
          <a:srcRect t="18110" b="14961"/>
          <a:stretch>
            <a:fillRect/>
          </a:stretch>
        </p:blipFill>
        <p:spPr bwMode="auto">
          <a:xfrm>
            <a:off x="6012160" y="1412776"/>
            <a:ext cx="3012330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feld 46"/>
          <p:cNvSpPr txBox="1"/>
          <p:nvPr/>
        </p:nvSpPr>
        <p:spPr>
          <a:xfrm>
            <a:off x="6588224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Magnetventil</a:t>
            </a:r>
          </a:p>
        </p:txBody>
      </p:sp>
      <p:cxnSp>
        <p:nvCxnSpPr>
          <p:cNvPr id="34" name="Gerade Verbindung mit Pfeil 33"/>
          <p:cNvCxnSpPr>
            <a:cxnSpLocks/>
          </p:cNvCxnSpPr>
          <p:nvPr/>
        </p:nvCxnSpPr>
        <p:spPr>
          <a:xfrm flipH="1">
            <a:off x="5007269" y="2564904"/>
            <a:ext cx="1364931" cy="1829563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732240" y="2780928"/>
            <a:ext cx="15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Kinect</a:t>
            </a:r>
            <a:r>
              <a:rPr lang="de-DE" dirty="0">
                <a:solidFill>
                  <a:schemeClr val="bg1"/>
                </a:solidFill>
              </a:rPr>
              <a:t>-Kamera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6506949" y="4293096"/>
            <a:ext cx="19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Auslöser und </a:t>
            </a:r>
            <a:r>
              <a:rPr lang="de-DE" dirty="0" err="1">
                <a:solidFill>
                  <a:schemeClr val="bg1"/>
                </a:solidFill>
              </a:rPr>
              <a:t>Piezo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6660232" y="6309320"/>
            <a:ext cx="17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Steppermotoren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3" name="Gerade Verbindung mit Pfeil 2"/>
          <p:cNvCxnSpPr>
            <a:cxnSpLocks/>
          </p:cNvCxnSpPr>
          <p:nvPr/>
        </p:nvCxnSpPr>
        <p:spPr>
          <a:xfrm>
            <a:off x="3128530" y="2429508"/>
            <a:ext cx="734818" cy="1087746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411760" y="219557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Servo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5" name="Gerade Verbindung mit Pfeil 14"/>
          <p:cNvCxnSpPr>
            <a:cxnSpLocks/>
          </p:cNvCxnSpPr>
          <p:nvPr/>
        </p:nvCxnSpPr>
        <p:spPr>
          <a:xfrm>
            <a:off x="3804157" y="2064649"/>
            <a:ext cx="633363" cy="1587861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483768" y="1763524"/>
            <a:ext cx="190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Lichtschranke</a:t>
            </a:r>
          </a:p>
        </p:txBody>
      </p:sp>
      <p:cxnSp>
        <p:nvCxnSpPr>
          <p:cNvPr id="19" name="Gerade Verbindung mit Pfeil 18"/>
          <p:cNvCxnSpPr>
            <a:cxnSpLocks/>
            <a:stCxn id="21" idx="0"/>
          </p:cNvCxnSpPr>
          <p:nvPr/>
        </p:nvCxnSpPr>
        <p:spPr>
          <a:xfrm flipV="1">
            <a:off x="1471209" y="4675860"/>
            <a:ext cx="1883041" cy="688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74661" y="5363924"/>
            <a:ext cx="199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Spannungsregler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sch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6872" y="-6858001"/>
            <a:ext cx="18288000" cy="13716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Bradley Hand ITC" pitchFamily="66" charset="0"/>
              </a:rPr>
              <a:t>Sichtweise der </a:t>
            </a:r>
            <a:r>
              <a:rPr lang="de-DE" dirty="0" err="1">
                <a:solidFill>
                  <a:schemeClr val="bg1"/>
                </a:solidFill>
                <a:latin typeface="Bradley Hand ITC" pitchFamily="66" charset="0"/>
              </a:rPr>
              <a:t>Kinect</a:t>
            </a:r>
            <a:r>
              <a:rPr lang="de-DE" dirty="0">
                <a:solidFill>
                  <a:schemeClr val="bg1"/>
                </a:solidFill>
                <a:latin typeface="Bradley Hand ITC" pitchFamily="66" charset="0"/>
              </a:rPr>
              <a:t>-Kamera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-Datensammlung zur Ausrichtung-</a:t>
            </a:r>
            <a:endParaRPr lang="de-DE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513" y="1988840"/>
            <a:ext cx="926451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2195736" y="2276872"/>
            <a:ext cx="0" cy="352839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47664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Farbkamera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00192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Tiefenkamera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ony\Desktop\Uni\Mintgrün\Robotik\YumGun\Fotos\20170112_1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Bradley Hand ITC" pitchFamily="66" charset="0"/>
              </a:rPr>
              <a:t>Ermittlung der Geschwindigkeit</a:t>
            </a:r>
            <a:br>
              <a:rPr lang="de-DE" dirty="0">
                <a:solidFill>
                  <a:schemeClr val="bg1"/>
                </a:solidFill>
                <a:latin typeface="Bradley Hand ITC" pitchFamily="66" charset="0"/>
              </a:rPr>
            </a:br>
            <a:r>
              <a:rPr lang="de-DE" sz="3100" dirty="0">
                <a:solidFill>
                  <a:schemeClr val="bg1"/>
                </a:solidFill>
                <a:latin typeface="Bradley Hand ITC" pitchFamily="66" charset="0"/>
              </a:rPr>
              <a:t>(empirisch)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ldergebnis für schwa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6858001"/>
            <a:ext cx="18288000" cy="13716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Bradley Hand ITC" pitchFamily="66" charset="0"/>
              </a:rPr>
              <a:t>Flugbahnberechnung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43608" y="51571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φ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70080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Höhe bei Zielweite = Geschwindigkeit ∙ sin(</a:t>
            </a:r>
            <a:r>
              <a:rPr lang="el-GR" dirty="0">
                <a:solidFill>
                  <a:schemeClr val="bg1"/>
                </a:solidFill>
              </a:rPr>
              <a:t>φ</a:t>
            </a:r>
            <a:r>
              <a:rPr lang="de-DE" dirty="0">
                <a:solidFill>
                  <a:schemeClr val="bg1"/>
                </a:solidFill>
              </a:rPr>
              <a:t>) ∙ Flugzeit + (Erdbeschleunigung/2)  ∙ Flugzeit ² 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827584" y="2564904"/>
            <a:ext cx="0" cy="29523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827584" y="5517232"/>
            <a:ext cx="374441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ihandform 17"/>
          <p:cNvSpPr/>
          <p:nvPr/>
        </p:nvSpPr>
        <p:spPr>
          <a:xfrm>
            <a:off x="826851" y="3788923"/>
            <a:ext cx="1964987" cy="1726660"/>
          </a:xfrm>
          <a:custGeom>
            <a:avLst/>
            <a:gdLst>
              <a:gd name="connsiteX0" fmla="*/ 0 w 1964987"/>
              <a:gd name="connsiteY0" fmla="*/ 1726660 h 1726660"/>
              <a:gd name="connsiteX1" fmla="*/ 1167319 w 1964987"/>
              <a:gd name="connsiteY1" fmla="*/ 286966 h 1726660"/>
              <a:gd name="connsiteX2" fmla="*/ 1964987 w 1964987"/>
              <a:gd name="connsiteY2" fmla="*/ 4864 h 172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4987" h="1726660">
                <a:moveTo>
                  <a:pt x="0" y="1726660"/>
                </a:moveTo>
                <a:cubicBezTo>
                  <a:pt x="419910" y="1150296"/>
                  <a:pt x="839821" y="573932"/>
                  <a:pt x="1167319" y="286966"/>
                </a:cubicBezTo>
                <a:cubicBezTo>
                  <a:pt x="1494817" y="0"/>
                  <a:pt x="1729902" y="2432"/>
                  <a:pt x="1964987" y="4864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ultiplizieren 18"/>
          <p:cNvSpPr/>
          <p:nvPr/>
        </p:nvSpPr>
        <p:spPr>
          <a:xfrm>
            <a:off x="2627784" y="4221088"/>
            <a:ext cx="288032" cy="288032"/>
          </a:xfrm>
          <a:prstGeom prst="mathMultiply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>
            <a:off x="2771800" y="3789040"/>
            <a:ext cx="0" cy="1728192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827584" y="4365104"/>
            <a:ext cx="1952600" cy="8384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 flipV="1">
            <a:off x="827584" y="3784293"/>
            <a:ext cx="1964254" cy="4747"/>
          </a:xfrm>
          <a:prstGeom prst="line">
            <a:avLst/>
          </a:prstGeom>
          <a:ln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339752" y="551723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Zielweite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07504" y="42210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Zielhöhe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0" y="36450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Höhe bei Zielweite</a:t>
            </a:r>
          </a:p>
        </p:txBody>
      </p:sp>
      <p:sp>
        <p:nvSpPr>
          <p:cNvPr id="31" name="Freihandform 30"/>
          <p:cNvSpPr/>
          <p:nvPr/>
        </p:nvSpPr>
        <p:spPr>
          <a:xfrm>
            <a:off x="1186774" y="5019472"/>
            <a:ext cx="301558" cy="496111"/>
          </a:xfrm>
          <a:custGeom>
            <a:avLst/>
            <a:gdLst>
              <a:gd name="connsiteX0" fmla="*/ 0 w 301558"/>
              <a:gd name="connsiteY0" fmla="*/ 0 h 496111"/>
              <a:gd name="connsiteX1" fmla="*/ 243192 w 301558"/>
              <a:gd name="connsiteY1" fmla="*/ 214009 h 496111"/>
              <a:gd name="connsiteX2" fmla="*/ 301558 w 301558"/>
              <a:gd name="connsiteY2" fmla="*/ 496111 h 49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58" h="496111">
                <a:moveTo>
                  <a:pt x="0" y="0"/>
                </a:moveTo>
                <a:cubicBezTo>
                  <a:pt x="96466" y="65662"/>
                  <a:pt x="192932" y="131324"/>
                  <a:pt x="243192" y="214009"/>
                </a:cubicBezTo>
                <a:cubicBezTo>
                  <a:pt x="293452" y="296694"/>
                  <a:pt x="297505" y="396402"/>
                  <a:pt x="301558" y="49611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843808" y="42210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Ziel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355976" y="249289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Wenn    Höhe bei Zielweite = </a:t>
            </a:r>
            <a:r>
              <a:rPr lang="de-DE" dirty="0" err="1">
                <a:solidFill>
                  <a:schemeClr val="bg1"/>
                </a:solidFill>
              </a:rPr>
              <a:t>Zielhöhe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           </a:t>
            </a:r>
          </a:p>
          <a:p>
            <a:r>
              <a:rPr lang="de-DE" dirty="0">
                <a:solidFill>
                  <a:schemeClr val="bg1"/>
                </a:solidFill>
              </a:rPr>
              <a:t>	 richtiger Abschusswinkel </a:t>
            </a:r>
            <a:r>
              <a:rPr lang="el-GR" dirty="0">
                <a:solidFill>
                  <a:schemeClr val="bg1"/>
                </a:solidFill>
              </a:rPr>
              <a:t>φ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Pfeil nach rechts 33"/>
          <p:cNvSpPr/>
          <p:nvPr/>
        </p:nvSpPr>
        <p:spPr>
          <a:xfrm>
            <a:off x="4752911" y="3164221"/>
            <a:ext cx="504056" cy="144016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Uni\Mintgrün\Robotik\YumGun\Fotos\DSCN2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Was noch verbessert wird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de-DE" sz="8000" dirty="0">
                <a:latin typeface="Bradley Hand ITC" pitchFamily="66" charset="0"/>
              </a:rPr>
              <a:t>Abschuss!</a:t>
            </a:r>
          </a:p>
        </p:txBody>
      </p:sp>
      <p:pic>
        <p:nvPicPr>
          <p:cNvPr id="15362" name="Picture 2" descr="C:\Users\sony\Desktop\Uni\Mintgrün\Robotik\YumGun\Modell\YumGun.jpg"/>
          <p:cNvPicPr>
            <a:picLocks noChangeAspect="1" noChangeArrowheads="1"/>
          </p:cNvPicPr>
          <p:nvPr/>
        </p:nvPicPr>
        <p:blipFill>
          <a:blip r:embed="rId2" cstate="print"/>
          <a:srcRect l="15616"/>
          <a:stretch>
            <a:fillRect/>
          </a:stretch>
        </p:blipFill>
        <p:spPr bwMode="auto">
          <a:xfrm>
            <a:off x="-806" y="3789040"/>
            <a:ext cx="2916622" cy="1745496"/>
          </a:xfrm>
          <a:prstGeom prst="rect">
            <a:avLst/>
          </a:prstGeom>
          <a:noFill/>
        </p:spPr>
      </p:pic>
      <p:pic>
        <p:nvPicPr>
          <p:cNvPr id="15364" name="Picture 4" descr="Bildergebnis für mensch silhouette mund au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3765" flipH="1">
            <a:off x="7553192" y="2591795"/>
            <a:ext cx="1451681" cy="194421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Freihandform 11"/>
          <p:cNvSpPr/>
          <p:nvPr/>
        </p:nvSpPr>
        <p:spPr>
          <a:xfrm>
            <a:off x="1914525" y="2355850"/>
            <a:ext cx="5876925" cy="1577975"/>
          </a:xfrm>
          <a:custGeom>
            <a:avLst/>
            <a:gdLst>
              <a:gd name="connsiteX0" fmla="*/ 0 w 5876925"/>
              <a:gd name="connsiteY0" fmla="*/ 1577975 h 1577975"/>
              <a:gd name="connsiteX1" fmla="*/ 2552700 w 5876925"/>
              <a:gd name="connsiteY1" fmla="*/ 53975 h 1577975"/>
              <a:gd name="connsiteX2" fmla="*/ 5876925 w 5876925"/>
              <a:gd name="connsiteY2" fmla="*/ 1254125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6925" h="1577975">
                <a:moveTo>
                  <a:pt x="0" y="1577975"/>
                </a:moveTo>
                <a:cubicBezTo>
                  <a:pt x="786606" y="842962"/>
                  <a:pt x="1573213" y="107950"/>
                  <a:pt x="2552700" y="53975"/>
                </a:cubicBezTo>
                <a:cubicBezTo>
                  <a:pt x="3532187" y="0"/>
                  <a:pt x="4704556" y="627062"/>
                  <a:pt x="5876925" y="1254125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370" name="Picture 10" descr="Bildergebnis für marshmallow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44970">
            <a:off x="2681322" y="2737672"/>
            <a:ext cx="529139" cy="766340"/>
          </a:xfrm>
          <a:prstGeom prst="rect">
            <a:avLst/>
          </a:prstGeom>
          <a:noFill/>
        </p:spPr>
      </p:pic>
      <p:sp>
        <p:nvSpPr>
          <p:cNvPr id="14" name="Freihandform 13"/>
          <p:cNvSpPr/>
          <p:nvPr/>
        </p:nvSpPr>
        <p:spPr>
          <a:xfrm>
            <a:off x="606423" y="4509120"/>
            <a:ext cx="365177" cy="360040"/>
          </a:xfrm>
          <a:custGeom>
            <a:avLst/>
            <a:gdLst>
              <a:gd name="connsiteX0" fmla="*/ 317500 w 317500"/>
              <a:gd name="connsiteY0" fmla="*/ 0 h 368300"/>
              <a:gd name="connsiteX1" fmla="*/ 12700 w 317500"/>
              <a:gd name="connsiteY1" fmla="*/ 190500 h 368300"/>
              <a:gd name="connsiteX2" fmla="*/ 241300 w 317500"/>
              <a:gd name="connsiteY2" fmla="*/ 342900 h 368300"/>
              <a:gd name="connsiteX3" fmla="*/ 250825 w 317500"/>
              <a:gd name="connsiteY3" fmla="*/ 3429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368300">
                <a:moveTo>
                  <a:pt x="317500" y="0"/>
                </a:moveTo>
                <a:cubicBezTo>
                  <a:pt x="171450" y="66675"/>
                  <a:pt x="25400" y="133350"/>
                  <a:pt x="12700" y="190500"/>
                </a:cubicBezTo>
                <a:cubicBezTo>
                  <a:pt x="0" y="247650"/>
                  <a:pt x="201613" y="317500"/>
                  <a:pt x="241300" y="342900"/>
                </a:cubicBezTo>
                <a:cubicBezTo>
                  <a:pt x="280988" y="368300"/>
                  <a:pt x="265906" y="355600"/>
                  <a:pt x="250825" y="34290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H="1">
            <a:off x="-324544" y="5013176"/>
            <a:ext cx="1224136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ergebnis für silhouette mensch"/>
          <p:cNvPicPr>
            <a:picLocks noChangeAspect="1" noChangeArrowheads="1"/>
          </p:cNvPicPr>
          <p:nvPr/>
        </p:nvPicPr>
        <p:blipFill>
          <a:blip r:embed="rId5" cstate="print"/>
          <a:srcRect t="15874" r="55937"/>
          <a:stretch>
            <a:fillRect/>
          </a:stretch>
        </p:blipFill>
        <p:spPr bwMode="auto">
          <a:xfrm flipH="1">
            <a:off x="5796136" y="3933056"/>
            <a:ext cx="3816424" cy="7286271"/>
          </a:xfrm>
          <a:prstGeom prst="rect">
            <a:avLst/>
          </a:prstGeom>
          <a:noFill/>
        </p:spPr>
      </p:pic>
      <p:sp>
        <p:nvSpPr>
          <p:cNvPr id="1028" name="AutoShape 4" descr="Bildergebnis für schwa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schwar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Bildergebnis für schwa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4445">
            <a:off x="7746902" y="3359967"/>
            <a:ext cx="926009" cy="35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72 0.11713 C -0.0309 0.01111 0.05208 -0.0949 0.15833 -0.1037 C 0.26476 -0.1125 0.39462 -0.02407 0.52448 0.0643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Uni\Mintgrün\Robotik\YumGun\Fotos\DSCN2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Halbbogen 7"/>
          <p:cNvSpPr/>
          <p:nvPr/>
        </p:nvSpPr>
        <p:spPr>
          <a:xfrm>
            <a:off x="0" y="260648"/>
            <a:ext cx="9144000" cy="967978"/>
          </a:xfrm>
          <a:prstGeom prst="blockArc">
            <a:avLst>
              <a:gd name="adj1" fmla="val 10369376"/>
              <a:gd name="adj2" fmla="val 879922"/>
              <a:gd name="adj3" fmla="val 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Danke </a:t>
            </a:r>
            <a:r>
              <a:rPr lang="de-DE" sz="5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für‘s</a:t>
            </a:r>
            <a:r>
              <a:rPr lang="de-DE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Zuhören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Bildschirmpräsentation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Bradley Hand ITC</vt:lpstr>
      <vt:lpstr>Calibri</vt:lpstr>
      <vt:lpstr>CommercialScript BT</vt:lpstr>
      <vt:lpstr>Juice ITC</vt:lpstr>
      <vt:lpstr>Larissa-Design</vt:lpstr>
      <vt:lpstr>YumGun</vt:lpstr>
      <vt:lpstr>1. Technischer Aufbau 2. Horizontale Ausrichtung 3. Vertikale Ausrichtung 4. Vorführung </vt:lpstr>
      <vt:lpstr>PowerPoint-Präsentation</vt:lpstr>
      <vt:lpstr>Sichtweise der Kinect-Kamera -Datensammlung zur Ausrichtung-</vt:lpstr>
      <vt:lpstr>Ermittlung der Geschwindigkeit (empirisch)</vt:lpstr>
      <vt:lpstr>Flugbahnberechnung</vt:lpstr>
      <vt:lpstr>Was noch verbessert wird</vt:lpstr>
      <vt:lpstr>Abschuss!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YumGun</dc:title>
  <dc:creator>sony</dc:creator>
  <cp:lastModifiedBy>Sonja Wellnitz</cp:lastModifiedBy>
  <cp:revision>57</cp:revision>
  <dcterms:created xsi:type="dcterms:W3CDTF">2017-02-10T08:47:57Z</dcterms:created>
  <dcterms:modified xsi:type="dcterms:W3CDTF">2017-03-01T14:07:00Z</dcterms:modified>
</cp:coreProperties>
</file>