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1" r:id="rId6"/>
    <p:sldId id="260" r:id="rId7"/>
    <p:sldId id="258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9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10.02.2017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10.02.2017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10.02.2017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10.02.2017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10.02.2017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10.02.2017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10.02.2017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10.02.2017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10.02.2017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10.02.2017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10.02.2017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4FE4-43F2-404C-AFC7-0D7A094D441C}" type="datetimeFigureOut">
              <a:rPr lang="de-DE" smtClean="0"/>
              <a:pPr/>
              <a:t>10.02.2017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marshmall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1399"/>
            <a:ext cx="9144001" cy="70294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9600" dirty="0" err="1" smtClean="0">
                <a:solidFill>
                  <a:srgbClr val="FF0000"/>
                </a:solidFill>
                <a:latin typeface="CommercialScript BT" pitchFamily="66" charset="0"/>
              </a:rPr>
              <a:t>Y</a:t>
            </a:r>
            <a:r>
              <a:rPr lang="de-DE" sz="9600" dirty="0" err="1" smtClean="0">
                <a:solidFill>
                  <a:srgbClr val="92D050"/>
                </a:solidFill>
                <a:latin typeface="CommercialScript BT" pitchFamily="66" charset="0"/>
              </a:rPr>
              <a:t>u</a:t>
            </a:r>
            <a:r>
              <a:rPr lang="de-DE" sz="9600" dirty="0" err="1" smtClean="0">
                <a:solidFill>
                  <a:srgbClr val="0070C0"/>
                </a:solidFill>
                <a:latin typeface="CommercialScript BT" pitchFamily="66" charset="0"/>
              </a:rPr>
              <a:t>m</a:t>
            </a:r>
            <a:r>
              <a:rPr lang="de-DE" sz="9600" dirty="0" err="1" smtClean="0">
                <a:solidFill>
                  <a:srgbClr val="7030A0"/>
                </a:solidFill>
                <a:latin typeface="CommercialScript BT" pitchFamily="66" charset="0"/>
              </a:rPr>
              <a:t>G</a:t>
            </a:r>
            <a:r>
              <a:rPr lang="de-DE" sz="9600" dirty="0" err="1" smtClean="0">
                <a:solidFill>
                  <a:schemeClr val="accent6">
                    <a:lumMod val="75000"/>
                  </a:schemeClr>
                </a:solidFill>
                <a:latin typeface="CommercialScript BT" pitchFamily="66" charset="0"/>
              </a:rPr>
              <a:t>u</a:t>
            </a:r>
            <a:r>
              <a:rPr lang="de-DE" sz="9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mercialScript BT" pitchFamily="66" charset="0"/>
              </a:rPr>
              <a:t>n</a:t>
            </a:r>
            <a:endParaRPr lang="de-DE" sz="9600" dirty="0">
              <a:solidFill>
                <a:schemeClr val="accent5">
                  <a:lumMod val="60000"/>
                  <a:lumOff val="40000"/>
                </a:schemeClr>
              </a:solidFill>
              <a:latin typeface="CommercialScript BT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tx1"/>
                </a:solidFill>
                <a:latin typeface="Juice ITC" pitchFamily="82" charset="0"/>
              </a:rPr>
              <a:t>-Die </a:t>
            </a:r>
            <a:r>
              <a:rPr lang="de-DE" sz="4400" dirty="0" err="1" smtClean="0">
                <a:solidFill>
                  <a:schemeClr val="tx1"/>
                </a:solidFill>
                <a:latin typeface="Juice ITC" pitchFamily="82" charset="0"/>
              </a:rPr>
              <a:t>Marshmallowkanone</a:t>
            </a:r>
            <a:r>
              <a:rPr lang="de-DE" sz="4400" dirty="0" smtClean="0">
                <a:solidFill>
                  <a:schemeClr val="tx1"/>
                </a:solidFill>
                <a:latin typeface="Juice ITC" pitchFamily="82" charset="0"/>
              </a:rPr>
              <a:t>-</a:t>
            </a:r>
            <a:endParaRPr lang="de-DE" sz="4400" dirty="0">
              <a:solidFill>
                <a:schemeClr val="tx1"/>
              </a:solidFill>
              <a:latin typeface="Juice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ldergebnis für marshmall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1399"/>
            <a:ext cx="9144001" cy="70294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3040" y="1340768"/>
            <a:ext cx="8229600" cy="3946450"/>
          </a:xfrm>
        </p:spPr>
        <p:txBody>
          <a:bodyPr>
            <a:normAutofit/>
          </a:bodyPr>
          <a:lstStyle/>
          <a:p>
            <a:pPr algn="l"/>
            <a:r>
              <a:rPr lang="de-DE" sz="5400" dirty="0" smtClean="0">
                <a:latin typeface="Juice ITC" pitchFamily="82" charset="0"/>
              </a:rPr>
              <a:t>1. Technischer Aufbau</a:t>
            </a:r>
            <a:br>
              <a:rPr lang="de-DE" sz="5400" dirty="0" smtClean="0">
                <a:latin typeface="Juice ITC" pitchFamily="82" charset="0"/>
              </a:rPr>
            </a:br>
            <a:r>
              <a:rPr lang="de-DE" sz="5400" dirty="0" smtClean="0">
                <a:latin typeface="Juice ITC" pitchFamily="82" charset="0"/>
              </a:rPr>
              <a:t>2. Horizontale Ausrichtung</a:t>
            </a:r>
            <a:br>
              <a:rPr lang="de-DE" sz="5400" dirty="0" smtClean="0">
                <a:latin typeface="Juice ITC" pitchFamily="82" charset="0"/>
              </a:rPr>
            </a:br>
            <a:r>
              <a:rPr lang="de-DE" sz="5400" dirty="0" smtClean="0">
                <a:latin typeface="Juice ITC" pitchFamily="82" charset="0"/>
              </a:rPr>
              <a:t>3. Vertikale Ausrichtung</a:t>
            </a:r>
            <a:br>
              <a:rPr lang="de-DE" sz="5400" dirty="0" smtClean="0">
                <a:latin typeface="Juice ITC" pitchFamily="82" charset="0"/>
              </a:rPr>
            </a:br>
            <a:r>
              <a:rPr lang="de-DE" sz="5400" dirty="0" smtClean="0">
                <a:latin typeface="Juice ITC" pitchFamily="82" charset="0"/>
              </a:rPr>
              <a:t>4. Vorführung</a:t>
            </a:r>
            <a:r>
              <a:rPr lang="de-DE" sz="2800" dirty="0" smtClean="0">
                <a:latin typeface="Bradley Hand ITC" pitchFamily="66" charset="0"/>
              </a:rPr>
              <a:t/>
            </a:r>
            <a:br>
              <a:rPr lang="de-DE" sz="2800" dirty="0" smtClean="0">
                <a:latin typeface="Bradley Hand ITC" pitchFamily="66" charset="0"/>
              </a:rPr>
            </a:br>
            <a:endParaRPr lang="de-DE" sz="2800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Bildergebnis für schwa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96952" y="-12628784"/>
            <a:ext cx="13140952" cy="19486784"/>
          </a:xfrm>
          <a:prstGeom prst="rect">
            <a:avLst/>
          </a:prstGeom>
          <a:noFill/>
        </p:spPr>
      </p:pic>
      <p:pic>
        <p:nvPicPr>
          <p:cNvPr id="4098" name="Picture 2" descr="C:\Users\sony\Desktop\Uni\Mintgrün\Robotik\YumGun\Fotos\DSCN2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-747464"/>
            <a:ext cx="6318702" cy="8424936"/>
          </a:xfrm>
          <a:prstGeom prst="rect">
            <a:avLst/>
          </a:prstGeom>
          <a:noFill/>
        </p:spPr>
      </p:pic>
      <p:cxnSp>
        <p:nvCxnSpPr>
          <p:cNvPr id="6" name="Gerade Verbindung mit Pfeil 5"/>
          <p:cNvCxnSpPr/>
          <p:nvPr/>
        </p:nvCxnSpPr>
        <p:spPr>
          <a:xfrm flipH="1">
            <a:off x="1547664" y="1052736"/>
            <a:ext cx="720080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sony\Desktop\Uni\Mintgrün\Robotik\YumGun\Fotos\DSCN2895.JPG"/>
          <p:cNvPicPr>
            <a:picLocks noChangeAspect="1" noChangeArrowheads="1"/>
          </p:cNvPicPr>
          <p:nvPr/>
        </p:nvPicPr>
        <p:blipFill>
          <a:blip r:embed="rId4" cstate="print"/>
          <a:srcRect r="13878" b="46063"/>
          <a:stretch>
            <a:fillRect/>
          </a:stretch>
        </p:blipFill>
        <p:spPr bwMode="auto">
          <a:xfrm>
            <a:off x="5924644" y="-243408"/>
            <a:ext cx="3219356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Gerade Verbindung mit Pfeil 9"/>
          <p:cNvCxnSpPr/>
          <p:nvPr/>
        </p:nvCxnSpPr>
        <p:spPr>
          <a:xfrm flipH="1">
            <a:off x="4283968" y="1052736"/>
            <a:ext cx="2088232" cy="33123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 descr="C:\Users\sony\Desktop\Uni\Mintgrün\Robotik\YumGun\Fotos\DSCN28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581128"/>
            <a:ext cx="2580795" cy="1935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sony\Desktop\Uni\Mintgrün\Robotik\YumGun\Fotos\DSCN2898.JPG"/>
          <p:cNvPicPr>
            <a:picLocks noChangeAspect="1" noChangeArrowheads="1"/>
          </p:cNvPicPr>
          <p:nvPr/>
        </p:nvPicPr>
        <p:blipFill>
          <a:blip r:embed="rId6" cstate="print"/>
          <a:srcRect l="20079" t="44094" r="20669" b="15748"/>
          <a:stretch>
            <a:fillRect/>
          </a:stretch>
        </p:blipFill>
        <p:spPr bwMode="auto">
          <a:xfrm>
            <a:off x="6300192" y="3140968"/>
            <a:ext cx="2304002" cy="1171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0" name="Gerade Verbindung mit Pfeil 29"/>
          <p:cNvCxnSpPr/>
          <p:nvPr/>
        </p:nvCxnSpPr>
        <p:spPr>
          <a:xfrm flipH="1">
            <a:off x="3059832" y="4149080"/>
            <a:ext cx="3456384" cy="6480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2699792" y="2852936"/>
            <a:ext cx="576064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 flipV="1">
            <a:off x="2843808" y="5445224"/>
            <a:ext cx="3528392" cy="6480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2051720" y="6926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Drucklufttank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2483768" y="2492896"/>
            <a:ext cx="228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Lauf mit </a:t>
            </a:r>
            <a:r>
              <a:rPr lang="de-DE" dirty="0" err="1" smtClean="0"/>
              <a:t>Marshmallow</a:t>
            </a:r>
            <a:endParaRPr lang="de-DE" dirty="0"/>
          </a:p>
        </p:txBody>
      </p:sp>
      <p:pic>
        <p:nvPicPr>
          <p:cNvPr id="4105" name="Picture 9" descr="C:\Users\sony\Desktop\Uni\Mintgrün\Robotik\YumGun\Fotos\DSCN2894.JPG"/>
          <p:cNvPicPr>
            <a:picLocks noChangeAspect="1" noChangeArrowheads="1"/>
          </p:cNvPicPr>
          <p:nvPr/>
        </p:nvPicPr>
        <p:blipFill>
          <a:blip r:embed="rId7" cstate="print"/>
          <a:srcRect t="18110" b="14961"/>
          <a:stretch>
            <a:fillRect/>
          </a:stretch>
        </p:blipFill>
        <p:spPr bwMode="auto">
          <a:xfrm>
            <a:off x="6012160" y="1412776"/>
            <a:ext cx="3012330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Textfeld 46"/>
          <p:cNvSpPr txBox="1"/>
          <p:nvPr/>
        </p:nvSpPr>
        <p:spPr>
          <a:xfrm>
            <a:off x="6588224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Druckluftventil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 flipH="1">
            <a:off x="4788024" y="2564904"/>
            <a:ext cx="1584176" cy="1800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732240" y="2780928"/>
            <a:ext cx="155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Kinect</a:t>
            </a:r>
            <a:r>
              <a:rPr lang="de-DE" dirty="0" smtClean="0">
                <a:solidFill>
                  <a:schemeClr val="bg1"/>
                </a:solidFill>
              </a:rPr>
              <a:t>-Kamera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5896316" y="4293096"/>
            <a:ext cx="324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Auslöser und </a:t>
            </a:r>
            <a:r>
              <a:rPr lang="de-DE" dirty="0" err="1" smtClean="0">
                <a:solidFill>
                  <a:schemeClr val="bg1"/>
                </a:solidFill>
              </a:rPr>
              <a:t>Countdownpiepser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6660232" y="6309320"/>
            <a:ext cx="173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Steppermotoren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6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ergebnis für schwa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6872" y="-6858001"/>
            <a:ext cx="18288000" cy="13716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Bradley Hand ITC" pitchFamily="66" charset="0"/>
              </a:rPr>
              <a:t>Sichtweise der </a:t>
            </a:r>
            <a:r>
              <a:rPr lang="de-DE" dirty="0" err="1" smtClean="0">
                <a:solidFill>
                  <a:schemeClr val="bg1"/>
                </a:solidFill>
                <a:latin typeface="Bradley Hand ITC" pitchFamily="66" charset="0"/>
              </a:rPr>
              <a:t>Kinect</a:t>
            </a:r>
            <a:r>
              <a:rPr lang="de-DE" dirty="0" smtClean="0">
                <a:solidFill>
                  <a:schemeClr val="bg1"/>
                </a:solidFill>
                <a:latin typeface="Bradley Hand ITC" pitchFamily="66" charset="0"/>
              </a:rPr>
              <a:t>-Kamera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sz="32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-Datensammlung zur Ausrichtung-</a:t>
            </a:r>
            <a:endParaRPr lang="de-DE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513" y="1988840"/>
            <a:ext cx="926451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Gerade Verbindung 6"/>
          <p:cNvCxnSpPr/>
          <p:nvPr/>
        </p:nvCxnSpPr>
        <p:spPr>
          <a:xfrm>
            <a:off x="2195736" y="2276872"/>
            <a:ext cx="0" cy="35283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sony\Desktop\Uni\Mintgrün\Robotik\YumGun\Fotos\20170112_15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Bradley Hand ITC" pitchFamily="66" charset="0"/>
              </a:rPr>
              <a:t>Ermittlung der Geschwindigkeit</a:t>
            </a:r>
            <a:br>
              <a:rPr lang="de-DE" dirty="0" smtClean="0">
                <a:solidFill>
                  <a:schemeClr val="bg1"/>
                </a:solidFill>
                <a:latin typeface="Bradley Hand ITC" pitchFamily="66" charset="0"/>
              </a:rPr>
            </a:br>
            <a:r>
              <a:rPr lang="de-DE" sz="3100" dirty="0" smtClean="0">
                <a:solidFill>
                  <a:schemeClr val="bg1"/>
                </a:solidFill>
                <a:latin typeface="Bradley Hand ITC" pitchFamily="66" charset="0"/>
              </a:rPr>
              <a:t>(empirisch)</a:t>
            </a:r>
            <a:endParaRPr lang="de-DE" sz="3100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ildergebnis für schwa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6792" y="-6858001"/>
            <a:ext cx="18288000" cy="13716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Bradley Hand ITC" pitchFamily="66" charset="0"/>
              </a:rPr>
              <a:t>Flugbahnberechnung</a:t>
            </a:r>
            <a:endParaRPr lang="de-DE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515719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φ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700808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Höhe bei Zielweite = Geschwindigkeit ∙ sin(</a:t>
            </a:r>
            <a:r>
              <a:rPr lang="el-GR" dirty="0" smtClean="0">
                <a:solidFill>
                  <a:schemeClr val="bg1"/>
                </a:solidFill>
              </a:rPr>
              <a:t>φ</a:t>
            </a:r>
            <a:r>
              <a:rPr lang="de-DE" dirty="0" smtClean="0">
                <a:solidFill>
                  <a:schemeClr val="bg1"/>
                </a:solidFill>
              </a:rPr>
              <a:t>) ∙ Flugzeit + (Erdbeschleunigung/2)  ∙ Flugzeit ² 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827584" y="2564904"/>
            <a:ext cx="0" cy="29523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827584" y="5517232"/>
            <a:ext cx="374441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ihandform 17"/>
          <p:cNvSpPr/>
          <p:nvPr/>
        </p:nvSpPr>
        <p:spPr>
          <a:xfrm>
            <a:off x="826851" y="3788923"/>
            <a:ext cx="1964987" cy="1726660"/>
          </a:xfrm>
          <a:custGeom>
            <a:avLst/>
            <a:gdLst>
              <a:gd name="connsiteX0" fmla="*/ 0 w 1964987"/>
              <a:gd name="connsiteY0" fmla="*/ 1726660 h 1726660"/>
              <a:gd name="connsiteX1" fmla="*/ 1167319 w 1964987"/>
              <a:gd name="connsiteY1" fmla="*/ 286966 h 1726660"/>
              <a:gd name="connsiteX2" fmla="*/ 1964987 w 1964987"/>
              <a:gd name="connsiteY2" fmla="*/ 4864 h 172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4987" h="1726660">
                <a:moveTo>
                  <a:pt x="0" y="1726660"/>
                </a:moveTo>
                <a:cubicBezTo>
                  <a:pt x="419910" y="1150296"/>
                  <a:pt x="839821" y="573932"/>
                  <a:pt x="1167319" y="286966"/>
                </a:cubicBezTo>
                <a:cubicBezTo>
                  <a:pt x="1494817" y="0"/>
                  <a:pt x="1729902" y="2432"/>
                  <a:pt x="1964987" y="486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ultiplizieren 18"/>
          <p:cNvSpPr/>
          <p:nvPr/>
        </p:nvSpPr>
        <p:spPr>
          <a:xfrm>
            <a:off x="2627784" y="4221088"/>
            <a:ext cx="288032" cy="288032"/>
          </a:xfrm>
          <a:prstGeom prst="mathMultiply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 Verbindung 20"/>
          <p:cNvCxnSpPr/>
          <p:nvPr/>
        </p:nvCxnSpPr>
        <p:spPr>
          <a:xfrm>
            <a:off x="2771800" y="3789040"/>
            <a:ext cx="0" cy="1728192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H="1" flipV="1">
            <a:off x="827584" y="4365104"/>
            <a:ext cx="1952600" cy="8384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 flipV="1">
            <a:off x="827584" y="3784293"/>
            <a:ext cx="1964254" cy="4747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2339752" y="551723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Zielweite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07504" y="42210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</a:rPr>
              <a:t>Zielhöhe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0" y="364502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Höhe bei Zielweite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1" name="Freihandform 30"/>
          <p:cNvSpPr/>
          <p:nvPr/>
        </p:nvSpPr>
        <p:spPr>
          <a:xfrm>
            <a:off x="1186774" y="5019472"/>
            <a:ext cx="301558" cy="496111"/>
          </a:xfrm>
          <a:custGeom>
            <a:avLst/>
            <a:gdLst>
              <a:gd name="connsiteX0" fmla="*/ 0 w 301558"/>
              <a:gd name="connsiteY0" fmla="*/ 0 h 496111"/>
              <a:gd name="connsiteX1" fmla="*/ 243192 w 301558"/>
              <a:gd name="connsiteY1" fmla="*/ 214009 h 496111"/>
              <a:gd name="connsiteX2" fmla="*/ 301558 w 301558"/>
              <a:gd name="connsiteY2" fmla="*/ 496111 h 49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558" h="496111">
                <a:moveTo>
                  <a:pt x="0" y="0"/>
                </a:moveTo>
                <a:cubicBezTo>
                  <a:pt x="96466" y="65662"/>
                  <a:pt x="192932" y="131324"/>
                  <a:pt x="243192" y="214009"/>
                </a:cubicBezTo>
                <a:cubicBezTo>
                  <a:pt x="293452" y="296694"/>
                  <a:pt x="297505" y="396402"/>
                  <a:pt x="301558" y="496111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843808" y="422108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Ziel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355976" y="249289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Wenn    Höhe bei Zielweite = </a:t>
            </a:r>
            <a:r>
              <a:rPr lang="de-DE" dirty="0" err="1" smtClean="0">
                <a:solidFill>
                  <a:schemeClr val="bg1"/>
                </a:solidFill>
              </a:rPr>
              <a:t>Zielhöhe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          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 richtiger Abschusswinkel </a:t>
            </a:r>
            <a:r>
              <a:rPr lang="el-GR" dirty="0" smtClean="0">
                <a:solidFill>
                  <a:schemeClr val="bg1"/>
                </a:solidFill>
              </a:rPr>
              <a:t>φ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4" name="Pfeil nach rechts 33"/>
          <p:cNvSpPr/>
          <p:nvPr/>
        </p:nvSpPr>
        <p:spPr>
          <a:xfrm>
            <a:off x="4752911" y="3164221"/>
            <a:ext cx="504056" cy="144016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de-DE" sz="8000" dirty="0" smtClean="0">
                <a:latin typeface="Bradley Hand ITC" pitchFamily="66" charset="0"/>
              </a:rPr>
              <a:t>Abschuss!</a:t>
            </a:r>
            <a:endParaRPr lang="de-DE" sz="8000" dirty="0">
              <a:latin typeface="Bradley Hand ITC" pitchFamily="66" charset="0"/>
            </a:endParaRPr>
          </a:p>
        </p:txBody>
      </p:sp>
      <p:pic>
        <p:nvPicPr>
          <p:cNvPr id="15362" name="Picture 2" descr="C:\Users\sony\Desktop\Uni\Mintgrün\Robotik\YumGun\Modell\YumGun.jpg"/>
          <p:cNvPicPr>
            <a:picLocks noChangeAspect="1" noChangeArrowheads="1"/>
          </p:cNvPicPr>
          <p:nvPr/>
        </p:nvPicPr>
        <p:blipFill>
          <a:blip r:embed="rId2" cstate="print"/>
          <a:srcRect l="15616"/>
          <a:stretch>
            <a:fillRect/>
          </a:stretch>
        </p:blipFill>
        <p:spPr bwMode="auto">
          <a:xfrm>
            <a:off x="-806" y="3789040"/>
            <a:ext cx="2916622" cy="1745496"/>
          </a:xfrm>
          <a:prstGeom prst="rect">
            <a:avLst/>
          </a:prstGeom>
          <a:noFill/>
        </p:spPr>
      </p:pic>
      <p:pic>
        <p:nvPicPr>
          <p:cNvPr id="15364" name="Picture 4" descr="Bildergebnis für mensch silhouette mund au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3765" flipH="1">
            <a:off x="7553192" y="2591795"/>
            <a:ext cx="1451681" cy="194421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" name="Freihandform 11"/>
          <p:cNvSpPr/>
          <p:nvPr/>
        </p:nvSpPr>
        <p:spPr>
          <a:xfrm>
            <a:off x="1914525" y="2355850"/>
            <a:ext cx="5876925" cy="1577975"/>
          </a:xfrm>
          <a:custGeom>
            <a:avLst/>
            <a:gdLst>
              <a:gd name="connsiteX0" fmla="*/ 0 w 5876925"/>
              <a:gd name="connsiteY0" fmla="*/ 1577975 h 1577975"/>
              <a:gd name="connsiteX1" fmla="*/ 2552700 w 5876925"/>
              <a:gd name="connsiteY1" fmla="*/ 53975 h 1577975"/>
              <a:gd name="connsiteX2" fmla="*/ 5876925 w 5876925"/>
              <a:gd name="connsiteY2" fmla="*/ 1254125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6925" h="1577975">
                <a:moveTo>
                  <a:pt x="0" y="1577975"/>
                </a:moveTo>
                <a:cubicBezTo>
                  <a:pt x="786606" y="842962"/>
                  <a:pt x="1573213" y="107950"/>
                  <a:pt x="2552700" y="53975"/>
                </a:cubicBezTo>
                <a:cubicBezTo>
                  <a:pt x="3532187" y="0"/>
                  <a:pt x="4704556" y="627062"/>
                  <a:pt x="5876925" y="1254125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370" name="Picture 10" descr="Bildergebnis für marshmallow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44970">
            <a:off x="2681322" y="2737672"/>
            <a:ext cx="529139" cy="766340"/>
          </a:xfrm>
          <a:prstGeom prst="rect">
            <a:avLst/>
          </a:prstGeom>
          <a:noFill/>
        </p:spPr>
      </p:pic>
      <p:sp>
        <p:nvSpPr>
          <p:cNvPr id="14" name="Freihandform 13"/>
          <p:cNvSpPr/>
          <p:nvPr/>
        </p:nvSpPr>
        <p:spPr>
          <a:xfrm>
            <a:off x="606423" y="4509120"/>
            <a:ext cx="365177" cy="360040"/>
          </a:xfrm>
          <a:custGeom>
            <a:avLst/>
            <a:gdLst>
              <a:gd name="connsiteX0" fmla="*/ 317500 w 317500"/>
              <a:gd name="connsiteY0" fmla="*/ 0 h 368300"/>
              <a:gd name="connsiteX1" fmla="*/ 12700 w 317500"/>
              <a:gd name="connsiteY1" fmla="*/ 190500 h 368300"/>
              <a:gd name="connsiteX2" fmla="*/ 241300 w 317500"/>
              <a:gd name="connsiteY2" fmla="*/ 342900 h 368300"/>
              <a:gd name="connsiteX3" fmla="*/ 250825 w 317500"/>
              <a:gd name="connsiteY3" fmla="*/ 3429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" h="368300">
                <a:moveTo>
                  <a:pt x="317500" y="0"/>
                </a:moveTo>
                <a:cubicBezTo>
                  <a:pt x="171450" y="66675"/>
                  <a:pt x="25400" y="133350"/>
                  <a:pt x="12700" y="190500"/>
                </a:cubicBezTo>
                <a:cubicBezTo>
                  <a:pt x="0" y="247650"/>
                  <a:pt x="201613" y="317500"/>
                  <a:pt x="241300" y="342900"/>
                </a:cubicBezTo>
                <a:cubicBezTo>
                  <a:pt x="280988" y="368300"/>
                  <a:pt x="265906" y="355600"/>
                  <a:pt x="250825" y="34290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 flipH="1">
            <a:off x="-324544" y="5013176"/>
            <a:ext cx="1224136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ldergebnis für silhouette mensch"/>
          <p:cNvPicPr>
            <a:picLocks noChangeAspect="1" noChangeArrowheads="1"/>
          </p:cNvPicPr>
          <p:nvPr/>
        </p:nvPicPr>
        <p:blipFill>
          <a:blip r:embed="rId5" cstate="print"/>
          <a:srcRect t="15874" r="55937"/>
          <a:stretch>
            <a:fillRect/>
          </a:stretch>
        </p:blipFill>
        <p:spPr bwMode="auto">
          <a:xfrm flipH="1">
            <a:off x="5796136" y="3933056"/>
            <a:ext cx="3816424" cy="7286271"/>
          </a:xfrm>
          <a:prstGeom prst="rect">
            <a:avLst/>
          </a:prstGeom>
          <a:noFill/>
        </p:spPr>
      </p:pic>
      <p:sp>
        <p:nvSpPr>
          <p:cNvPr id="1028" name="AutoShape 4" descr="Bildergebnis für schwar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schwar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Bildergebnis für schwar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4445">
            <a:off x="7746902" y="3359967"/>
            <a:ext cx="926009" cy="35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72 0.11713 C -0.0309 0.01111 0.05208 -0.0949 0.15833 -0.1037 C 0.26476 -0.1125 0.39462 -0.02407 0.52448 0.06435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Bildergebnis für schwa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6858001"/>
            <a:ext cx="18288000" cy="13716001"/>
          </a:xfrm>
          <a:prstGeom prst="rect">
            <a:avLst/>
          </a:prstGeom>
          <a:noFill/>
        </p:spPr>
      </p:pic>
      <p:pic>
        <p:nvPicPr>
          <p:cNvPr id="19458" name="Picture 2" descr="C:\Users\sony\Desktop\Uni\Mintgrün\Robotik\YumGun\Fotos\DSCN2881.JPG"/>
          <p:cNvPicPr>
            <a:picLocks noChangeAspect="1" noChangeArrowheads="1"/>
          </p:cNvPicPr>
          <p:nvPr/>
        </p:nvPicPr>
        <p:blipFill>
          <a:blip r:embed="rId3" cstate="print"/>
          <a:srcRect l="29528" t="9449" r="29528" b="25197"/>
          <a:stretch>
            <a:fillRect/>
          </a:stretch>
        </p:blipFill>
        <p:spPr bwMode="auto">
          <a:xfrm>
            <a:off x="3131840" y="2132856"/>
            <a:ext cx="3242917" cy="3882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Halbbogen 7"/>
          <p:cNvSpPr/>
          <p:nvPr/>
        </p:nvSpPr>
        <p:spPr>
          <a:xfrm>
            <a:off x="1691680" y="1196752"/>
            <a:ext cx="6124112" cy="1191220"/>
          </a:xfrm>
          <a:prstGeom prst="blockArc">
            <a:avLst>
              <a:gd name="adj1" fmla="val 10369376"/>
              <a:gd name="adj2" fmla="val 879922"/>
              <a:gd name="adj3" fmla="val 0"/>
            </a:avLst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Danke </a:t>
            </a:r>
            <a:r>
              <a:rPr lang="de-DE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für‘s</a:t>
            </a:r>
            <a:r>
              <a:rPr lang="de-DE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Zuhören</a:t>
            </a:r>
            <a:endParaRPr lang="de-DE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Bildschirmpräsentation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YumGun</vt:lpstr>
      <vt:lpstr>1. Technischer Aufbau 2. Horizontale Ausrichtung 3. Vertikale Ausrichtung 4. Vorführung </vt:lpstr>
      <vt:lpstr>Folie 3</vt:lpstr>
      <vt:lpstr>Sichtweise der Kinect-Kamera -Datensammlung zur Ausrichtung-</vt:lpstr>
      <vt:lpstr>Ermittlung der Geschwindigkeit (empirisch)</vt:lpstr>
      <vt:lpstr>Flugbahnberechnung</vt:lpstr>
      <vt:lpstr>Abschuss!</vt:lpstr>
      <vt:lpstr>Folie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YumGun</dc:title>
  <dc:creator>sony</dc:creator>
  <cp:lastModifiedBy>sony</cp:lastModifiedBy>
  <cp:revision>30</cp:revision>
  <dcterms:created xsi:type="dcterms:W3CDTF">2017-02-10T08:47:57Z</dcterms:created>
  <dcterms:modified xsi:type="dcterms:W3CDTF">2017-02-12T10:17:48Z</dcterms:modified>
</cp:coreProperties>
</file>