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Swung Note" charset="1" panose="02000603000000000000"/>
      <p:regular r:id="rId18"/>
    </p:embeddedFont>
    <p:embeddedFont>
      <p:font typeface="Moonlight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2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2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2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5.png" Type="http://schemas.openxmlformats.org/officeDocument/2006/relationships/image"/><Relationship Id="rId15" Target="../media/image16.png" Type="http://schemas.openxmlformats.org/officeDocument/2006/relationships/image"/><Relationship Id="rId16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6.png" Type="http://schemas.openxmlformats.org/officeDocument/2006/relationships/image"/><Relationship Id="rId15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6.png" Type="http://schemas.openxmlformats.org/officeDocument/2006/relationships/image"/><Relationship Id="rId15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6.png" Type="http://schemas.openxmlformats.org/officeDocument/2006/relationships/image"/><Relationship Id="rId15" Target="../media/image20.png" Type="http://schemas.openxmlformats.org/officeDocument/2006/relationships/image"/><Relationship Id="rId16" Target="../media/image2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22.png" Type="http://schemas.openxmlformats.org/officeDocument/2006/relationships/image"/><Relationship Id="rId15" Target="../media/image2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589120">
            <a:off x="-3398297" y="6232594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4" y="0"/>
                </a:lnTo>
                <a:lnTo>
                  <a:pt x="8853994" y="6963379"/>
                </a:lnTo>
                <a:lnTo>
                  <a:pt x="0" y="6963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507240">
            <a:off x="-1598136" y="2779435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431397">
            <a:off x="4118748" y="8115106"/>
            <a:ext cx="3261165" cy="3198354"/>
          </a:xfrm>
          <a:custGeom>
            <a:avLst/>
            <a:gdLst/>
            <a:ahLst/>
            <a:cxnLst/>
            <a:rect r="r" b="b" t="t" l="l"/>
            <a:pathLst>
              <a:path h="3198354" w="3261165">
                <a:moveTo>
                  <a:pt x="0" y="0"/>
                </a:moveTo>
                <a:lnTo>
                  <a:pt x="3261165" y="0"/>
                </a:lnTo>
                <a:lnTo>
                  <a:pt x="3261165" y="3198354"/>
                </a:lnTo>
                <a:lnTo>
                  <a:pt x="0" y="3198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56112">
            <a:off x="6777566" y="10325628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7"/>
                </a:lnTo>
                <a:lnTo>
                  <a:pt x="0" y="13910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589120">
            <a:off x="14324926" y="-2452989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5" y="0"/>
                </a:lnTo>
                <a:lnTo>
                  <a:pt x="8853995" y="6963378"/>
                </a:lnTo>
                <a:lnTo>
                  <a:pt x="0" y="6963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507240">
            <a:off x="16689864" y="3511093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756112">
            <a:off x="13973105" y="-695539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8"/>
                </a:lnTo>
                <a:lnTo>
                  <a:pt x="0" y="1391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00643" y="-1306883"/>
            <a:ext cx="4900729" cy="4114800"/>
          </a:xfrm>
          <a:custGeom>
            <a:avLst/>
            <a:gdLst/>
            <a:ahLst/>
            <a:cxnLst/>
            <a:rect r="r" b="b" t="t" l="l"/>
            <a:pathLst>
              <a:path h="4114800" w="4900729">
                <a:moveTo>
                  <a:pt x="0" y="0"/>
                </a:moveTo>
                <a:lnTo>
                  <a:pt x="4900729" y="0"/>
                </a:lnTo>
                <a:lnTo>
                  <a:pt x="49007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051554" y="743919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691475" y="3161161"/>
            <a:ext cx="10905051" cy="3898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65"/>
              </a:lnSpc>
            </a:pPr>
            <a:r>
              <a:rPr lang="en-US" sz="17052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CROWING WORLD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320341" y="7135999"/>
            <a:ext cx="7647319" cy="542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40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Simulation eines Ökosystems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589120">
            <a:off x="-3398297" y="6232594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4" y="0"/>
                </a:lnTo>
                <a:lnTo>
                  <a:pt x="8853994" y="6963379"/>
                </a:lnTo>
                <a:lnTo>
                  <a:pt x="0" y="6963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507240">
            <a:off x="-1598136" y="2779435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431397">
            <a:off x="4118748" y="8115106"/>
            <a:ext cx="3261165" cy="3198354"/>
          </a:xfrm>
          <a:custGeom>
            <a:avLst/>
            <a:gdLst/>
            <a:ahLst/>
            <a:cxnLst/>
            <a:rect r="r" b="b" t="t" l="l"/>
            <a:pathLst>
              <a:path h="3198354" w="3261165">
                <a:moveTo>
                  <a:pt x="0" y="0"/>
                </a:moveTo>
                <a:lnTo>
                  <a:pt x="3261165" y="0"/>
                </a:lnTo>
                <a:lnTo>
                  <a:pt x="3261165" y="3198354"/>
                </a:lnTo>
                <a:lnTo>
                  <a:pt x="0" y="3198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56112">
            <a:off x="6777566" y="10325628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7"/>
                </a:lnTo>
                <a:lnTo>
                  <a:pt x="0" y="13910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589120">
            <a:off x="14324926" y="-2452989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5" y="0"/>
                </a:lnTo>
                <a:lnTo>
                  <a:pt x="8853995" y="6963378"/>
                </a:lnTo>
                <a:lnTo>
                  <a:pt x="0" y="6963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507240">
            <a:off x="16689864" y="3511093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756112">
            <a:off x="13973105" y="-695539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8"/>
                </a:lnTo>
                <a:lnTo>
                  <a:pt x="0" y="1391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00643" y="-1306883"/>
            <a:ext cx="4900729" cy="4114800"/>
          </a:xfrm>
          <a:custGeom>
            <a:avLst/>
            <a:gdLst/>
            <a:ahLst/>
            <a:cxnLst/>
            <a:rect r="r" b="b" t="t" l="l"/>
            <a:pathLst>
              <a:path h="4114800" w="4900729">
                <a:moveTo>
                  <a:pt x="0" y="0"/>
                </a:moveTo>
                <a:lnTo>
                  <a:pt x="4900729" y="0"/>
                </a:lnTo>
                <a:lnTo>
                  <a:pt x="49007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051554" y="743919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256954" y="5280066"/>
            <a:ext cx="5671133" cy="5084121"/>
          </a:xfrm>
          <a:custGeom>
            <a:avLst/>
            <a:gdLst/>
            <a:ahLst/>
            <a:cxnLst/>
            <a:rect r="r" b="b" t="t" l="l"/>
            <a:pathLst>
              <a:path h="5084121" w="5671133">
                <a:moveTo>
                  <a:pt x="0" y="0"/>
                </a:moveTo>
                <a:lnTo>
                  <a:pt x="5671133" y="0"/>
                </a:lnTo>
                <a:lnTo>
                  <a:pt x="5671133" y="5084121"/>
                </a:lnTo>
                <a:lnTo>
                  <a:pt x="0" y="508412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5772" r="0" b="-5772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369731" y="519071"/>
            <a:ext cx="9548537" cy="140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56"/>
              </a:lnSpc>
            </a:pPr>
            <a:r>
              <a:rPr lang="en-US" sz="11693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PROBLEME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957314" y="3245334"/>
            <a:ext cx="3830337" cy="542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9"/>
              </a:lnSpc>
            </a:pPr>
            <a:r>
              <a:rPr lang="en-US" sz="40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Aufgabenteilung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051554" y="3141140"/>
            <a:ext cx="905760" cy="912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6"/>
              </a:lnSpc>
            </a:pPr>
            <a:r>
              <a:rPr lang="en-US" sz="7565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1.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694781" y="3245334"/>
            <a:ext cx="3830337" cy="210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9"/>
              </a:lnSpc>
            </a:pPr>
            <a:r>
              <a:rPr lang="en-US" sz="40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Zeitskala</a:t>
            </a:r>
          </a:p>
          <a:p>
            <a:pPr algn="l" marL="885186" indent="-442593" lvl="1">
              <a:lnSpc>
                <a:spcPts val="4099"/>
              </a:lnSpc>
              <a:buFont typeface="Arial"/>
              <a:buChar char="•"/>
            </a:pPr>
            <a:r>
              <a:rPr lang="en-US" sz="40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Fokus auf Evolution oder Verhalten?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505222" y="3040534"/>
            <a:ext cx="905760" cy="912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6"/>
              </a:lnSpc>
            </a:pPr>
            <a:r>
              <a:rPr lang="en-US" sz="7565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2.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897164" y="6013491"/>
            <a:ext cx="4797617" cy="542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9"/>
              </a:lnSpc>
            </a:pPr>
            <a:r>
              <a:rPr lang="en-US" sz="40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Informationssuche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991404" y="5857295"/>
            <a:ext cx="905760" cy="912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6"/>
              </a:lnSpc>
            </a:pPr>
            <a:r>
              <a:rPr lang="en-US" sz="7565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3.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589120">
            <a:off x="-3398297" y="6232594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4" y="0"/>
                </a:lnTo>
                <a:lnTo>
                  <a:pt x="8853994" y="6963379"/>
                </a:lnTo>
                <a:lnTo>
                  <a:pt x="0" y="6963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507240">
            <a:off x="-1598136" y="2779435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431397">
            <a:off x="4118748" y="8115106"/>
            <a:ext cx="3261165" cy="3198354"/>
          </a:xfrm>
          <a:custGeom>
            <a:avLst/>
            <a:gdLst/>
            <a:ahLst/>
            <a:cxnLst/>
            <a:rect r="r" b="b" t="t" l="l"/>
            <a:pathLst>
              <a:path h="3198354" w="3261165">
                <a:moveTo>
                  <a:pt x="0" y="0"/>
                </a:moveTo>
                <a:lnTo>
                  <a:pt x="3261165" y="0"/>
                </a:lnTo>
                <a:lnTo>
                  <a:pt x="3261165" y="3198354"/>
                </a:lnTo>
                <a:lnTo>
                  <a:pt x="0" y="3198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56112">
            <a:off x="6777566" y="10325628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7"/>
                </a:lnTo>
                <a:lnTo>
                  <a:pt x="0" y="13910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589120">
            <a:off x="14324926" y="-2452989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5" y="0"/>
                </a:lnTo>
                <a:lnTo>
                  <a:pt x="8853995" y="6963378"/>
                </a:lnTo>
                <a:lnTo>
                  <a:pt x="0" y="6963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507240">
            <a:off x="16689864" y="3511093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756112">
            <a:off x="13973105" y="-695539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8"/>
                </a:lnTo>
                <a:lnTo>
                  <a:pt x="0" y="1391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00643" y="-1306883"/>
            <a:ext cx="4900729" cy="4114800"/>
          </a:xfrm>
          <a:custGeom>
            <a:avLst/>
            <a:gdLst/>
            <a:ahLst/>
            <a:cxnLst/>
            <a:rect r="r" b="b" t="t" l="l"/>
            <a:pathLst>
              <a:path h="4114800" w="4900729">
                <a:moveTo>
                  <a:pt x="0" y="0"/>
                </a:moveTo>
                <a:lnTo>
                  <a:pt x="4900729" y="0"/>
                </a:lnTo>
                <a:lnTo>
                  <a:pt x="49007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051554" y="743919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217217" y="5270559"/>
            <a:ext cx="5750608" cy="5750608"/>
          </a:xfrm>
          <a:custGeom>
            <a:avLst/>
            <a:gdLst/>
            <a:ahLst/>
            <a:cxnLst/>
            <a:rect r="r" b="b" t="t" l="l"/>
            <a:pathLst>
              <a:path h="5750608" w="5750608">
                <a:moveTo>
                  <a:pt x="0" y="0"/>
                </a:moveTo>
                <a:lnTo>
                  <a:pt x="5750607" y="0"/>
                </a:lnTo>
                <a:lnTo>
                  <a:pt x="5750607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96965" y="519071"/>
            <a:ext cx="9548537" cy="140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56"/>
              </a:lnSpc>
            </a:pPr>
            <a:r>
              <a:rPr lang="en-US" sz="11693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AUSBLICK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69731" y="1881229"/>
            <a:ext cx="10722789" cy="5148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</a:p>
          <a:p>
            <a:pPr algn="l" marL="863599" indent="-431800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Wasser </a:t>
            </a:r>
          </a:p>
          <a:p>
            <a:pPr algn="l" marL="863599" indent="-431800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Lebewesen und Wasser dürfen nicht an gleicher Stelle spawnen</a:t>
            </a:r>
          </a:p>
          <a:p>
            <a:pPr algn="l" marL="863599" indent="-431800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Bewegung (&amp;Blickrichtung) der Tiere</a:t>
            </a:r>
          </a:p>
          <a:p>
            <a:pPr algn="l" marL="863599" indent="-431800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Flugverhalten visualisieren</a:t>
            </a:r>
          </a:p>
          <a:p>
            <a:pPr algn="l" marL="863599" indent="-431800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Zoomen und Scrollen optimieren</a:t>
            </a:r>
          </a:p>
          <a:p>
            <a:pPr algn="l" marL="863599" indent="-431800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Parameter optimieren und anpassen</a:t>
            </a:r>
          </a:p>
          <a:p>
            <a:pPr algn="l" marL="863599" indent="-431800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Weitere Biologische Prozesse implementieren</a:t>
            </a:r>
          </a:p>
          <a:p>
            <a:pPr algn="l" marL="1727199" indent="-575733" lvl="2">
              <a:lnSpc>
                <a:spcPts val="4479"/>
              </a:lnSpc>
              <a:buFont typeface="Arial"/>
              <a:buChar char="⚬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z.B. schlafen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589120">
            <a:off x="-3398297" y="6232594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4" y="0"/>
                </a:lnTo>
                <a:lnTo>
                  <a:pt x="8853994" y="6963379"/>
                </a:lnTo>
                <a:lnTo>
                  <a:pt x="0" y="6963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507240">
            <a:off x="-1598136" y="2779435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431397">
            <a:off x="4118748" y="8115106"/>
            <a:ext cx="3261165" cy="3198354"/>
          </a:xfrm>
          <a:custGeom>
            <a:avLst/>
            <a:gdLst/>
            <a:ahLst/>
            <a:cxnLst/>
            <a:rect r="r" b="b" t="t" l="l"/>
            <a:pathLst>
              <a:path h="3198354" w="3261165">
                <a:moveTo>
                  <a:pt x="0" y="0"/>
                </a:moveTo>
                <a:lnTo>
                  <a:pt x="3261165" y="0"/>
                </a:lnTo>
                <a:lnTo>
                  <a:pt x="3261165" y="3198354"/>
                </a:lnTo>
                <a:lnTo>
                  <a:pt x="0" y="3198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56112">
            <a:off x="6777566" y="10325628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7"/>
                </a:lnTo>
                <a:lnTo>
                  <a:pt x="0" y="13910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589120">
            <a:off x="14324926" y="-2452989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5" y="0"/>
                </a:lnTo>
                <a:lnTo>
                  <a:pt x="8853995" y="6963378"/>
                </a:lnTo>
                <a:lnTo>
                  <a:pt x="0" y="6963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507240">
            <a:off x="16689864" y="3511093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756112">
            <a:off x="13973105" y="-695539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8"/>
                </a:lnTo>
                <a:lnTo>
                  <a:pt x="0" y="1391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00643" y="-1306883"/>
            <a:ext cx="4900729" cy="4114800"/>
          </a:xfrm>
          <a:custGeom>
            <a:avLst/>
            <a:gdLst/>
            <a:ahLst/>
            <a:cxnLst/>
            <a:rect r="r" b="b" t="t" l="l"/>
            <a:pathLst>
              <a:path h="4114800" w="4900729">
                <a:moveTo>
                  <a:pt x="0" y="0"/>
                </a:moveTo>
                <a:lnTo>
                  <a:pt x="4900729" y="0"/>
                </a:lnTo>
                <a:lnTo>
                  <a:pt x="49007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051554" y="743919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691475" y="917686"/>
            <a:ext cx="10905051" cy="3898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65"/>
              </a:lnSpc>
            </a:pPr>
            <a:r>
              <a:rPr lang="en-US" sz="17052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DANKE FÜRS ZUHÖREN !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6121016" y="3985858"/>
            <a:ext cx="5750608" cy="5750608"/>
          </a:xfrm>
          <a:custGeom>
            <a:avLst/>
            <a:gdLst/>
            <a:ahLst/>
            <a:cxnLst/>
            <a:rect r="r" b="b" t="t" l="l"/>
            <a:pathLst>
              <a:path h="5750608" w="5750608">
                <a:moveTo>
                  <a:pt x="0" y="0"/>
                </a:moveTo>
                <a:lnTo>
                  <a:pt x="5750608" y="0"/>
                </a:lnTo>
                <a:lnTo>
                  <a:pt x="5750608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589120">
            <a:off x="-3398297" y="6232594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4" y="0"/>
                </a:lnTo>
                <a:lnTo>
                  <a:pt x="8853994" y="6963379"/>
                </a:lnTo>
                <a:lnTo>
                  <a:pt x="0" y="6963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507240">
            <a:off x="-1598136" y="2779435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431397">
            <a:off x="4118748" y="8115106"/>
            <a:ext cx="3261165" cy="3198354"/>
          </a:xfrm>
          <a:custGeom>
            <a:avLst/>
            <a:gdLst/>
            <a:ahLst/>
            <a:cxnLst/>
            <a:rect r="r" b="b" t="t" l="l"/>
            <a:pathLst>
              <a:path h="3198354" w="3261165">
                <a:moveTo>
                  <a:pt x="0" y="0"/>
                </a:moveTo>
                <a:lnTo>
                  <a:pt x="3261165" y="0"/>
                </a:lnTo>
                <a:lnTo>
                  <a:pt x="3261165" y="3198354"/>
                </a:lnTo>
                <a:lnTo>
                  <a:pt x="0" y="3198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56112">
            <a:off x="6777566" y="10325628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7"/>
                </a:lnTo>
                <a:lnTo>
                  <a:pt x="0" y="13910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589120">
            <a:off x="14324926" y="-2452989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5" y="0"/>
                </a:lnTo>
                <a:lnTo>
                  <a:pt x="8853995" y="6963378"/>
                </a:lnTo>
                <a:lnTo>
                  <a:pt x="0" y="6963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507240">
            <a:off x="16689864" y="3511093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756112">
            <a:off x="13973105" y="-695539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8"/>
                </a:lnTo>
                <a:lnTo>
                  <a:pt x="0" y="1391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00643" y="-1306883"/>
            <a:ext cx="4900729" cy="4114800"/>
          </a:xfrm>
          <a:custGeom>
            <a:avLst/>
            <a:gdLst/>
            <a:ahLst/>
            <a:cxnLst/>
            <a:rect r="r" b="b" t="t" l="l"/>
            <a:pathLst>
              <a:path h="4114800" w="4900729">
                <a:moveTo>
                  <a:pt x="0" y="0"/>
                </a:moveTo>
                <a:lnTo>
                  <a:pt x="4900729" y="0"/>
                </a:lnTo>
                <a:lnTo>
                  <a:pt x="49007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051554" y="743919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6385408" y="2197512"/>
            <a:ext cx="5517184" cy="777709"/>
            <a:chOff x="0" y="0"/>
            <a:chExt cx="1453086" cy="2048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53086" cy="204829"/>
            </a:xfrm>
            <a:custGeom>
              <a:avLst/>
              <a:gdLst/>
              <a:ahLst/>
              <a:cxnLst/>
              <a:rect r="r" b="b" t="t" l="l"/>
              <a:pathLst>
                <a:path h="204829" w="1453086">
                  <a:moveTo>
                    <a:pt x="0" y="0"/>
                  </a:moveTo>
                  <a:lnTo>
                    <a:pt x="1453086" y="0"/>
                  </a:lnTo>
                  <a:lnTo>
                    <a:pt x="1453086" y="204829"/>
                  </a:lnTo>
                  <a:lnTo>
                    <a:pt x="0" y="204829"/>
                  </a:lnTo>
                  <a:close/>
                </a:path>
              </a:pathLst>
            </a:custGeom>
            <a:solidFill>
              <a:srgbClr val="6E958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453086" cy="2429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365646" y="3306957"/>
            <a:ext cx="5517184" cy="777709"/>
            <a:chOff x="0" y="0"/>
            <a:chExt cx="1453086" cy="20482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53086" cy="204829"/>
            </a:xfrm>
            <a:custGeom>
              <a:avLst/>
              <a:gdLst/>
              <a:ahLst/>
              <a:cxnLst/>
              <a:rect r="r" b="b" t="t" l="l"/>
              <a:pathLst>
                <a:path h="204829" w="1453086">
                  <a:moveTo>
                    <a:pt x="0" y="0"/>
                  </a:moveTo>
                  <a:lnTo>
                    <a:pt x="1453086" y="0"/>
                  </a:lnTo>
                  <a:lnTo>
                    <a:pt x="1453086" y="204829"/>
                  </a:lnTo>
                  <a:lnTo>
                    <a:pt x="0" y="204829"/>
                  </a:lnTo>
                  <a:close/>
                </a:path>
              </a:pathLst>
            </a:custGeom>
            <a:solidFill>
              <a:srgbClr val="6E958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453086" cy="2429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385408" y="4494241"/>
            <a:ext cx="5517184" cy="777709"/>
            <a:chOff x="0" y="0"/>
            <a:chExt cx="1453086" cy="20482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453086" cy="204829"/>
            </a:xfrm>
            <a:custGeom>
              <a:avLst/>
              <a:gdLst/>
              <a:ahLst/>
              <a:cxnLst/>
              <a:rect r="r" b="b" t="t" l="l"/>
              <a:pathLst>
                <a:path h="204829" w="1453086">
                  <a:moveTo>
                    <a:pt x="0" y="0"/>
                  </a:moveTo>
                  <a:lnTo>
                    <a:pt x="1453086" y="0"/>
                  </a:lnTo>
                  <a:lnTo>
                    <a:pt x="1453086" y="204829"/>
                  </a:lnTo>
                  <a:lnTo>
                    <a:pt x="0" y="204829"/>
                  </a:lnTo>
                  <a:close/>
                </a:path>
              </a:pathLst>
            </a:custGeom>
            <a:solidFill>
              <a:srgbClr val="6E958D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453086" cy="2429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385408" y="5767249"/>
            <a:ext cx="5517184" cy="777709"/>
            <a:chOff x="0" y="0"/>
            <a:chExt cx="1453086" cy="20482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53086" cy="204829"/>
            </a:xfrm>
            <a:custGeom>
              <a:avLst/>
              <a:gdLst/>
              <a:ahLst/>
              <a:cxnLst/>
              <a:rect r="r" b="b" t="t" l="l"/>
              <a:pathLst>
                <a:path h="204829" w="1453086">
                  <a:moveTo>
                    <a:pt x="0" y="0"/>
                  </a:moveTo>
                  <a:lnTo>
                    <a:pt x="1453086" y="0"/>
                  </a:lnTo>
                  <a:lnTo>
                    <a:pt x="1453086" y="204829"/>
                  </a:lnTo>
                  <a:lnTo>
                    <a:pt x="0" y="204829"/>
                  </a:lnTo>
                  <a:close/>
                </a:path>
              </a:pathLst>
            </a:custGeom>
            <a:solidFill>
              <a:srgbClr val="6E958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453086" cy="2429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365646" y="7050345"/>
            <a:ext cx="5517184" cy="777709"/>
            <a:chOff x="0" y="0"/>
            <a:chExt cx="1453086" cy="20482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453086" cy="204829"/>
            </a:xfrm>
            <a:custGeom>
              <a:avLst/>
              <a:gdLst/>
              <a:ahLst/>
              <a:cxnLst/>
              <a:rect r="r" b="b" t="t" l="l"/>
              <a:pathLst>
                <a:path h="204829" w="1453086">
                  <a:moveTo>
                    <a:pt x="0" y="0"/>
                  </a:moveTo>
                  <a:lnTo>
                    <a:pt x="1453086" y="0"/>
                  </a:lnTo>
                  <a:lnTo>
                    <a:pt x="1453086" y="204829"/>
                  </a:lnTo>
                  <a:lnTo>
                    <a:pt x="0" y="204829"/>
                  </a:lnTo>
                  <a:close/>
                </a:path>
              </a:pathLst>
            </a:custGeom>
            <a:solidFill>
              <a:srgbClr val="6E958D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453086" cy="2429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5385432" y="797254"/>
            <a:ext cx="7477614" cy="140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56"/>
              </a:lnSpc>
            </a:pPr>
            <a:r>
              <a:rPr lang="en-US" sz="11693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GLIEDERUNG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330127" y="2353322"/>
            <a:ext cx="3627746" cy="542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4099">
                <a:solidFill>
                  <a:srgbClr val="F8EDEB"/>
                </a:solidFill>
                <a:latin typeface="Moonlight"/>
                <a:ea typeface="Moonlight"/>
                <a:cs typeface="Moonlight"/>
                <a:sym typeface="Moonlight"/>
              </a:rPr>
              <a:t> Idee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330127" y="4650050"/>
            <a:ext cx="3627746" cy="542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4099">
                <a:solidFill>
                  <a:srgbClr val="F8EDEB"/>
                </a:solidFill>
                <a:latin typeface="Moonlight"/>
                <a:ea typeface="Moonlight"/>
                <a:cs typeface="Moonlight"/>
                <a:sym typeface="Moonlight"/>
              </a:rPr>
              <a:t>Verlauf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330127" y="5923059"/>
            <a:ext cx="3627746" cy="542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4099">
                <a:solidFill>
                  <a:srgbClr val="F8EDEB"/>
                </a:solidFill>
                <a:latin typeface="Moonlight"/>
                <a:ea typeface="Moonlight"/>
                <a:cs typeface="Moonlight"/>
                <a:sym typeface="Moonlight"/>
              </a:rPr>
              <a:t>Projekt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310365" y="7206155"/>
            <a:ext cx="3627746" cy="542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4099">
                <a:solidFill>
                  <a:srgbClr val="F8EDEB"/>
                </a:solidFill>
                <a:latin typeface="Moonlight"/>
                <a:ea typeface="Moonlight"/>
                <a:cs typeface="Moonlight"/>
                <a:sym typeface="Moonlight"/>
              </a:rPr>
              <a:t>Probleme/Ausblick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310365" y="3501686"/>
            <a:ext cx="3627746" cy="542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4099">
                <a:solidFill>
                  <a:srgbClr val="F8EDEB"/>
                </a:solidFill>
                <a:latin typeface="Moonlight"/>
                <a:ea typeface="Moonlight"/>
                <a:cs typeface="Moonlight"/>
                <a:sym typeface="Moonlight"/>
              </a:rPr>
              <a:t>Umsetzung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589120">
            <a:off x="-3398297" y="6232594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4" y="0"/>
                </a:lnTo>
                <a:lnTo>
                  <a:pt x="8853994" y="6963379"/>
                </a:lnTo>
                <a:lnTo>
                  <a:pt x="0" y="6963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507240">
            <a:off x="-1598136" y="2779435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431397">
            <a:off x="4118748" y="8115106"/>
            <a:ext cx="3261165" cy="3198354"/>
          </a:xfrm>
          <a:custGeom>
            <a:avLst/>
            <a:gdLst/>
            <a:ahLst/>
            <a:cxnLst/>
            <a:rect r="r" b="b" t="t" l="l"/>
            <a:pathLst>
              <a:path h="3198354" w="3261165">
                <a:moveTo>
                  <a:pt x="0" y="0"/>
                </a:moveTo>
                <a:lnTo>
                  <a:pt x="3261165" y="0"/>
                </a:lnTo>
                <a:lnTo>
                  <a:pt x="3261165" y="3198354"/>
                </a:lnTo>
                <a:lnTo>
                  <a:pt x="0" y="3198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56112">
            <a:off x="6777566" y="10325628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7"/>
                </a:lnTo>
                <a:lnTo>
                  <a:pt x="0" y="13910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589120">
            <a:off x="14324926" y="-2452989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5" y="0"/>
                </a:lnTo>
                <a:lnTo>
                  <a:pt x="8853995" y="6963378"/>
                </a:lnTo>
                <a:lnTo>
                  <a:pt x="0" y="6963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507240">
            <a:off x="16689864" y="3511093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756112">
            <a:off x="13973105" y="-695539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8"/>
                </a:lnTo>
                <a:lnTo>
                  <a:pt x="0" y="1391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00643" y="-1306883"/>
            <a:ext cx="4900729" cy="4114800"/>
          </a:xfrm>
          <a:custGeom>
            <a:avLst/>
            <a:gdLst/>
            <a:ahLst/>
            <a:cxnLst/>
            <a:rect r="r" b="b" t="t" l="l"/>
            <a:pathLst>
              <a:path h="4114800" w="4900729">
                <a:moveTo>
                  <a:pt x="0" y="0"/>
                </a:moveTo>
                <a:lnTo>
                  <a:pt x="4900729" y="0"/>
                </a:lnTo>
                <a:lnTo>
                  <a:pt x="49007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051554" y="743919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369731" y="519071"/>
            <a:ext cx="9548537" cy="140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56"/>
              </a:lnSpc>
            </a:pPr>
            <a:r>
              <a:rPr lang="en-US" sz="11693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DIE IDEE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69731" y="1947904"/>
            <a:ext cx="10722789" cy="5846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Verhaltenssimulation von Individuen in einem Ökosystem</a:t>
            </a:r>
          </a:p>
          <a:p>
            <a:pPr algn="l" marL="863599" indent="-431800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Interaktion der Lebewesen intra- und interspezifisch</a:t>
            </a:r>
          </a:p>
          <a:p>
            <a:pPr algn="l" marL="1727199" indent="-575733" lvl="2">
              <a:lnSpc>
                <a:spcPts val="4479"/>
              </a:lnSpc>
              <a:buFont typeface="Arial"/>
              <a:buChar char="⚬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Räuber-Beute Beziehungen</a:t>
            </a:r>
          </a:p>
          <a:p>
            <a:pPr algn="l" marL="1727199" indent="-575733" lvl="2">
              <a:lnSpc>
                <a:spcPts val="4479"/>
              </a:lnSpc>
              <a:buFont typeface="Arial"/>
              <a:buChar char="⚬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Fortpflanzung</a:t>
            </a:r>
          </a:p>
          <a:p>
            <a:pPr algn="l" marL="863599" indent="-431800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Interaktion mit Umwelt/Pflanzen</a:t>
            </a:r>
          </a:p>
          <a:p>
            <a:pPr algn="l" marL="1727199" indent="-575733" lvl="2">
              <a:lnSpc>
                <a:spcPts val="4479"/>
              </a:lnSpc>
              <a:buFont typeface="Arial"/>
              <a:buChar char="⚬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Wasser</a:t>
            </a:r>
          </a:p>
          <a:p>
            <a:pPr algn="l" marL="1727199" indent="-575733" lvl="2">
              <a:lnSpc>
                <a:spcPts val="4479"/>
              </a:lnSpc>
              <a:buFont typeface="Arial"/>
              <a:buChar char="⚬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Pflanzen als Nahrung</a:t>
            </a:r>
          </a:p>
          <a:p>
            <a:pPr algn="l" marL="863599" indent="-431800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2D-Simulationsoberfläche mit Land, Wasser und Pflanzen (10.000x10.000px)</a:t>
            </a:r>
          </a:p>
          <a:p>
            <a:pPr algn="l" marL="863599" indent="-431800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Tiere als sich bewegende Bilder (50x50px)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682541" y="6394492"/>
            <a:ext cx="4069382" cy="4069382"/>
          </a:xfrm>
          <a:custGeom>
            <a:avLst/>
            <a:gdLst/>
            <a:ahLst/>
            <a:cxnLst/>
            <a:rect r="r" b="b" t="t" l="l"/>
            <a:pathLst>
              <a:path h="4069382" w="4069382">
                <a:moveTo>
                  <a:pt x="0" y="0"/>
                </a:moveTo>
                <a:lnTo>
                  <a:pt x="4069383" y="0"/>
                </a:lnTo>
                <a:lnTo>
                  <a:pt x="4069383" y="4069382"/>
                </a:lnTo>
                <a:lnTo>
                  <a:pt x="0" y="406938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589120">
            <a:off x="-3398297" y="6232594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4" y="0"/>
                </a:lnTo>
                <a:lnTo>
                  <a:pt x="8853994" y="6963379"/>
                </a:lnTo>
                <a:lnTo>
                  <a:pt x="0" y="6963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507240">
            <a:off x="-1598136" y="2779435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431397">
            <a:off x="4118748" y="8115106"/>
            <a:ext cx="3261165" cy="3198354"/>
          </a:xfrm>
          <a:custGeom>
            <a:avLst/>
            <a:gdLst/>
            <a:ahLst/>
            <a:cxnLst/>
            <a:rect r="r" b="b" t="t" l="l"/>
            <a:pathLst>
              <a:path h="3198354" w="3261165">
                <a:moveTo>
                  <a:pt x="0" y="0"/>
                </a:moveTo>
                <a:lnTo>
                  <a:pt x="3261165" y="0"/>
                </a:lnTo>
                <a:lnTo>
                  <a:pt x="3261165" y="3198354"/>
                </a:lnTo>
                <a:lnTo>
                  <a:pt x="0" y="3198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56112">
            <a:off x="6777566" y="10325628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7"/>
                </a:lnTo>
                <a:lnTo>
                  <a:pt x="0" y="13910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589120">
            <a:off x="14324926" y="-2452989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5" y="0"/>
                </a:lnTo>
                <a:lnTo>
                  <a:pt x="8853995" y="6963378"/>
                </a:lnTo>
                <a:lnTo>
                  <a:pt x="0" y="6963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507240">
            <a:off x="16689864" y="3511093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756112">
            <a:off x="13973105" y="-695539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8"/>
                </a:lnTo>
                <a:lnTo>
                  <a:pt x="0" y="1391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00643" y="-1306883"/>
            <a:ext cx="4900729" cy="4114800"/>
          </a:xfrm>
          <a:custGeom>
            <a:avLst/>
            <a:gdLst/>
            <a:ahLst/>
            <a:cxnLst/>
            <a:rect r="r" b="b" t="t" l="l"/>
            <a:pathLst>
              <a:path h="4114800" w="4900729">
                <a:moveTo>
                  <a:pt x="0" y="0"/>
                </a:moveTo>
                <a:lnTo>
                  <a:pt x="4900729" y="0"/>
                </a:lnTo>
                <a:lnTo>
                  <a:pt x="49007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051554" y="743919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040681" y="6129504"/>
            <a:ext cx="5247319" cy="5247319"/>
          </a:xfrm>
          <a:custGeom>
            <a:avLst/>
            <a:gdLst/>
            <a:ahLst/>
            <a:cxnLst/>
            <a:rect r="r" b="b" t="t" l="l"/>
            <a:pathLst>
              <a:path h="5247319" w="5247319">
                <a:moveTo>
                  <a:pt x="0" y="0"/>
                </a:moveTo>
                <a:lnTo>
                  <a:pt x="5247319" y="0"/>
                </a:lnTo>
                <a:lnTo>
                  <a:pt x="5247319" y="5247318"/>
                </a:lnTo>
                <a:lnTo>
                  <a:pt x="0" y="524731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369731" y="350782"/>
            <a:ext cx="9548537" cy="140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56"/>
              </a:lnSpc>
            </a:pPr>
            <a:r>
              <a:rPr lang="en-US" sz="11693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UMSETZUNG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69731" y="1779616"/>
            <a:ext cx="10304509" cy="6455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6" indent="-431798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Programmierung des Ökosystems in Python</a:t>
            </a:r>
          </a:p>
          <a:p>
            <a:pPr algn="l" marL="863596" indent="-431798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Visualisierung mit Programm “Pyglet”</a:t>
            </a:r>
          </a:p>
          <a:p>
            <a:pPr algn="l" marL="863596" indent="-431798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Lebewesen verschiedener Grössen und Trophieebenen</a:t>
            </a:r>
          </a:p>
          <a:p>
            <a:pPr algn="l" marL="863596" indent="-431798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Sammeln von realen Datenspannen</a:t>
            </a:r>
          </a:p>
          <a:p>
            <a:pPr algn="l" marL="1727192" indent="-575731" lvl="2">
              <a:lnSpc>
                <a:spcPts val="4479"/>
              </a:lnSpc>
              <a:buFont typeface="Arial"/>
              <a:buChar char="⚬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leicht unterschiedliche Individuen einer Art</a:t>
            </a:r>
          </a:p>
          <a:p>
            <a:pPr algn="l" marL="863596" indent="-431798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Lebewesen handeln nach einheitlichen Kriterien</a:t>
            </a:r>
          </a:p>
          <a:p>
            <a:pPr algn="l" marL="1727192" indent="-575731" lvl="2">
              <a:lnSpc>
                <a:spcPts val="4479"/>
              </a:lnSpc>
              <a:buFont typeface="Arial"/>
              <a:buChar char="⚬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verschiedene Werte je Art</a:t>
            </a:r>
          </a:p>
          <a:p>
            <a:pPr algn="l" marL="863596" indent="-431798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Nahrungs- und Wasserlevel</a:t>
            </a:r>
          </a:p>
          <a:p>
            <a:pPr algn="l" marL="863596" indent="-431798" lvl="1">
              <a:lnSpc>
                <a:spcPts val="447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bei Aufeinandertreffen (25px Entfernung) Interaktion</a:t>
            </a:r>
          </a:p>
          <a:p>
            <a:pPr algn="l" marL="1727192" indent="-575731" lvl="2">
              <a:lnSpc>
                <a:spcPts val="4479"/>
              </a:lnSpc>
              <a:buFont typeface="Arial"/>
              <a:buChar char="⚬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Paarung</a:t>
            </a:r>
          </a:p>
          <a:p>
            <a:pPr algn="l" marL="1727192" indent="-575731" lvl="2">
              <a:lnSpc>
                <a:spcPts val="4479"/>
              </a:lnSpc>
              <a:buFont typeface="Arial"/>
              <a:buChar char="⚬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Nahrungs-/Flüssigkeitsaufnahme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589120">
            <a:off x="-3398297" y="6232594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4" y="0"/>
                </a:lnTo>
                <a:lnTo>
                  <a:pt x="8853994" y="6963379"/>
                </a:lnTo>
                <a:lnTo>
                  <a:pt x="0" y="6963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507240">
            <a:off x="-1598136" y="2779435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431397">
            <a:off x="4118748" y="8115106"/>
            <a:ext cx="3261165" cy="3198354"/>
          </a:xfrm>
          <a:custGeom>
            <a:avLst/>
            <a:gdLst/>
            <a:ahLst/>
            <a:cxnLst/>
            <a:rect r="r" b="b" t="t" l="l"/>
            <a:pathLst>
              <a:path h="3198354" w="3261165">
                <a:moveTo>
                  <a:pt x="0" y="0"/>
                </a:moveTo>
                <a:lnTo>
                  <a:pt x="3261165" y="0"/>
                </a:lnTo>
                <a:lnTo>
                  <a:pt x="3261165" y="3198354"/>
                </a:lnTo>
                <a:lnTo>
                  <a:pt x="0" y="3198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56112">
            <a:off x="6777566" y="10325628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7"/>
                </a:lnTo>
                <a:lnTo>
                  <a:pt x="0" y="13910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589120">
            <a:off x="14324926" y="-2452989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5" y="0"/>
                </a:lnTo>
                <a:lnTo>
                  <a:pt x="8853995" y="6963378"/>
                </a:lnTo>
                <a:lnTo>
                  <a:pt x="0" y="6963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507240">
            <a:off x="16689864" y="3511093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756112">
            <a:off x="13973105" y="-695539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8"/>
                </a:lnTo>
                <a:lnTo>
                  <a:pt x="0" y="1391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00643" y="-1306883"/>
            <a:ext cx="4900729" cy="4114800"/>
          </a:xfrm>
          <a:custGeom>
            <a:avLst/>
            <a:gdLst/>
            <a:ahLst/>
            <a:cxnLst/>
            <a:rect r="r" b="b" t="t" l="l"/>
            <a:pathLst>
              <a:path h="4114800" w="4900729">
                <a:moveTo>
                  <a:pt x="0" y="0"/>
                </a:moveTo>
                <a:lnTo>
                  <a:pt x="4900729" y="0"/>
                </a:lnTo>
                <a:lnTo>
                  <a:pt x="49007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051554" y="743919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027881" y="4539958"/>
            <a:ext cx="8995462" cy="5055301"/>
          </a:xfrm>
          <a:custGeom>
            <a:avLst/>
            <a:gdLst/>
            <a:ahLst/>
            <a:cxnLst/>
            <a:rect r="r" b="b" t="t" l="l"/>
            <a:pathLst>
              <a:path h="5055301" w="8995462">
                <a:moveTo>
                  <a:pt x="0" y="0"/>
                </a:moveTo>
                <a:lnTo>
                  <a:pt x="8995462" y="0"/>
                </a:lnTo>
                <a:lnTo>
                  <a:pt x="8995462" y="5055300"/>
                </a:lnTo>
                <a:lnTo>
                  <a:pt x="0" y="5055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96630" y="-584557"/>
            <a:ext cx="4023321" cy="4023321"/>
          </a:xfrm>
          <a:custGeom>
            <a:avLst/>
            <a:gdLst/>
            <a:ahLst/>
            <a:cxnLst/>
            <a:rect r="r" b="b" t="t" l="l"/>
            <a:pathLst>
              <a:path h="4023321" w="4023321">
                <a:moveTo>
                  <a:pt x="0" y="0"/>
                </a:moveTo>
                <a:lnTo>
                  <a:pt x="4023321" y="0"/>
                </a:lnTo>
                <a:lnTo>
                  <a:pt x="4023321" y="4023321"/>
                </a:lnTo>
                <a:lnTo>
                  <a:pt x="0" y="402332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374918" y="4210398"/>
            <a:ext cx="5226506" cy="2650764"/>
          </a:xfrm>
          <a:custGeom>
            <a:avLst/>
            <a:gdLst/>
            <a:ahLst/>
            <a:cxnLst/>
            <a:rect r="r" b="b" t="t" l="l"/>
            <a:pathLst>
              <a:path h="2650764" w="5226506">
                <a:moveTo>
                  <a:pt x="0" y="0"/>
                </a:moveTo>
                <a:lnTo>
                  <a:pt x="5226506" y="0"/>
                </a:lnTo>
                <a:lnTo>
                  <a:pt x="5226506" y="2650764"/>
                </a:lnTo>
                <a:lnTo>
                  <a:pt x="0" y="265076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369731" y="519071"/>
            <a:ext cx="9548537" cy="140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56"/>
              </a:lnSpc>
            </a:pPr>
            <a:r>
              <a:rPr lang="en-US" sz="11693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VERLAUF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755280" y="1898889"/>
            <a:ext cx="9412826" cy="153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Daten der Lebewesen sammeln</a:t>
            </a:r>
          </a:p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Handlungskriterien und Eigenschaften</a:t>
            </a:r>
          </a:p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Erstellung einer ersten Simulationsumgebung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726691" y="2277952"/>
            <a:ext cx="905760" cy="912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6"/>
              </a:lnSpc>
            </a:pPr>
            <a:r>
              <a:rPr lang="en-US" sz="7565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1.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589120">
            <a:off x="-3398297" y="6232594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4" y="0"/>
                </a:lnTo>
                <a:lnTo>
                  <a:pt x="8853994" y="6963379"/>
                </a:lnTo>
                <a:lnTo>
                  <a:pt x="0" y="6963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507240">
            <a:off x="-1598136" y="2779435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431397">
            <a:off x="4118748" y="8115106"/>
            <a:ext cx="3261165" cy="3198354"/>
          </a:xfrm>
          <a:custGeom>
            <a:avLst/>
            <a:gdLst/>
            <a:ahLst/>
            <a:cxnLst/>
            <a:rect r="r" b="b" t="t" l="l"/>
            <a:pathLst>
              <a:path h="3198354" w="3261165">
                <a:moveTo>
                  <a:pt x="0" y="0"/>
                </a:moveTo>
                <a:lnTo>
                  <a:pt x="3261165" y="0"/>
                </a:lnTo>
                <a:lnTo>
                  <a:pt x="3261165" y="3198354"/>
                </a:lnTo>
                <a:lnTo>
                  <a:pt x="0" y="3198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56112">
            <a:off x="6777566" y="10325628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7"/>
                </a:lnTo>
                <a:lnTo>
                  <a:pt x="0" y="13910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589120">
            <a:off x="14324926" y="-2452989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5" y="0"/>
                </a:lnTo>
                <a:lnTo>
                  <a:pt x="8853995" y="6963378"/>
                </a:lnTo>
                <a:lnTo>
                  <a:pt x="0" y="6963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507240">
            <a:off x="16689864" y="3511093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756112">
            <a:off x="13973105" y="-695539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8"/>
                </a:lnTo>
                <a:lnTo>
                  <a:pt x="0" y="1391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00643" y="-1306883"/>
            <a:ext cx="4900729" cy="4114800"/>
          </a:xfrm>
          <a:custGeom>
            <a:avLst/>
            <a:gdLst/>
            <a:ahLst/>
            <a:cxnLst/>
            <a:rect r="r" b="b" t="t" l="l"/>
            <a:pathLst>
              <a:path h="4114800" w="4900729">
                <a:moveTo>
                  <a:pt x="0" y="0"/>
                </a:moveTo>
                <a:lnTo>
                  <a:pt x="4900729" y="0"/>
                </a:lnTo>
                <a:lnTo>
                  <a:pt x="49007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051554" y="743919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96630" y="-584557"/>
            <a:ext cx="4023321" cy="4023321"/>
          </a:xfrm>
          <a:custGeom>
            <a:avLst/>
            <a:gdLst/>
            <a:ahLst/>
            <a:cxnLst/>
            <a:rect r="r" b="b" t="t" l="l"/>
            <a:pathLst>
              <a:path h="4023321" w="4023321">
                <a:moveTo>
                  <a:pt x="0" y="0"/>
                </a:moveTo>
                <a:lnTo>
                  <a:pt x="4023321" y="0"/>
                </a:lnTo>
                <a:lnTo>
                  <a:pt x="4023321" y="4023321"/>
                </a:lnTo>
                <a:lnTo>
                  <a:pt x="0" y="402332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457762" y="3997007"/>
            <a:ext cx="8572721" cy="4814391"/>
          </a:xfrm>
          <a:custGeom>
            <a:avLst/>
            <a:gdLst/>
            <a:ahLst/>
            <a:cxnLst/>
            <a:rect r="r" b="b" t="t" l="l"/>
            <a:pathLst>
              <a:path h="4814391" w="8572721">
                <a:moveTo>
                  <a:pt x="0" y="0"/>
                </a:moveTo>
                <a:lnTo>
                  <a:pt x="8572721" y="0"/>
                </a:lnTo>
                <a:lnTo>
                  <a:pt x="8572721" y="4814390"/>
                </a:lnTo>
                <a:lnTo>
                  <a:pt x="0" y="481439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139426" y="381000"/>
            <a:ext cx="9548537" cy="140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56"/>
              </a:lnSpc>
            </a:pPr>
            <a:r>
              <a:rPr lang="en-US" sz="11693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VERLAUF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76725" y="1857458"/>
            <a:ext cx="9412826" cy="254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Erstellen von Tierklassen in Python</a:t>
            </a:r>
          </a:p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Programmieren der Verhaltensfunktionen</a:t>
            </a:r>
          </a:p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Generierungs- und Spawnmechanismus</a:t>
            </a:r>
          </a:p>
          <a:p>
            <a:pPr algn="l">
              <a:lnSpc>
                <a:spcPts val="3999"/>
              </a:lnSpc>
            </a:pPr>
          </a:p>
          <a:p>
            <a:pPr algn="l">
              <a:lnSpc>
                <a:spcPts val="3999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4270966" y="2181519"/>
            <a:ext cx="905760" cy="912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6"/>
              </a:lnSpc>
            </a:pPr>
            <a:r>
              <a:rPr lang="en-US" sz="7565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2.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589120">
            <a:off x="-3398297" y="6232594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4" y="0"/>
                </a:lnTo>
                <a:lnTo>
                  <a:pt x="8853994" y="6963379"/>
                </a:lnTo>
                <a:lnTo>
                  <a:pt x="0" y="6963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507240">
            <a:off x="-1598136" y="2779435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431397">
            <a:off x="4118748" y="8115106"/>
            <a:ext cx="3261165" cy="3198354"/>
          </a:xfrm>
          <a:custGeom>
            <a:avLst/>
            <a:gdLst/>
            <a:ahLst/>
            <a:cxnLst/>
            <a:rect r="r" b="b" t="t" l="l"/>
            <a:pathLst>
              <a:path h="3198354" w="3261165">
                <a:moveTo>
                  <a:pt x="0" y="0"/>
                </a:moveTo>
                <a:lnTo>
                  <a:pt x="3261165" y="0"/>
                </a:lnTo>
                <a:lnTo>
                  <a:pt x="3261165" y="3198354"/>
                </a:lnTo>
                <a:lnTo>
                  <a:pt x="0" y="3198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56112">
            <a:off x="6777566" y="10325628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7"/>
                </a:lnTo>
                <a:lnTo>
                  <a:pt x="0" y="13910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589120">
            <a:off x="14324926" y="-2452989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5" y="0"/>
                </a:lnTo>
                <a:lnTo>
                  <a:pt x="8853995" y="6963378"/>
                </a:lnTo>
                <a:lnTo>
                  <a:pt x="0" y="6963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507240">
            <a:off x="16689864" y="3511093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756112">
            <a:off x="13973105" y="-695539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8"/>
                </a:lnTo>
                <a:lnTo>
                  <a:pt x="0" y="1391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00643" y="-1306883"/>
            <a:ext cx="4900729" cy="4114800"/>
          </a:xfrm>
          <a:custGeom>
            <a:avLst/>
            <a:gdLst/>
            <a:ahLst/>
            <a:cxnLst/>
            <a:rect r="r" b="b" t="t" l="l"/>
            <a:pathLst>
              <a:path h="4114800" w="4900729">
                <a:moveTo>
                  <a:pt x="0" y="0"/>
                </a:moveTo>
                <a:lnTo>
                  <a:pt x="4900729" y="0"/>
                </a:lnTo>
                <a:lnTo>
                  <a:pt x="49007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051554" y="743919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96630" y="-584557"/>
            <a:ext cx="4023321" cy="4023321"/>
          </a:xfrm>
          <a:custGeom>
            <a:avLst/>
            <a:gdLst/>
            <a:ahLst/>
            <a:cxnLst/>
            <a:rect r="r" b="b" t="t" l="l"/>
            <a:pathLst>
              <a:path h="4023321" w="4023321">
                <a:moveTo>
                  <a:pt x="0" y="0"/>
                </a:moveTo>
                <a:lnTo>
                  <a:pt x="4023321" y="0"/>
                </a:lnTo>
                <a:lnTo>
                  <a:pt x="4023321" y="4023321"/>
                </a:lnTo>
                <a:lnTo>
                  <a:pt x="0" y="402332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592306" y="3929151"/>
            <a:ext cx="8960950" cy="5060117"/>
          </a:xfrm>
          <a:custGeom>
            <a:avLst/>
            <a:gdLst/>
            <a:ahLst/>
            <a:cxnLst/>
            <a:rect r="r" b="b" t="t" l="l"/>
            <a:pathLst>
              <a:path h="5060117" w="8960950">
                <a:moveTo>
                  <a:pt x="0" y="0"/>
                </a:moveTo>
                <a:lnTo>
                  <a:pt x="8960950" y="0"/>
                </a:lnTo>
                <a:lnTo>
                  <a:pt x="8960950" y="5060117"/>
                </a:lnTo>
                <a:lnTo>
                  <a:pt x="0" y="506011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139426" y="381000"/>
            <a:ext cx="9548537" cy="140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56"/>
              </a:lnSpc>
            </a:pPr>
            <a:r>
              <a:rPr lang="en-US" sz="11693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VERLAUF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065312" y="1896935"/>
            <a:ext cx="9412826" cy="153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Zoomen und Scrollen auf dem Simulationshintergrund</a:t>
            </a:r>
          </a:p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Erstellen von Pflanzenklassen in Python</a:t>
            </a:r>
          </a:p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Zufälliger Aufbau des  Simulationshintergrundes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139426" y="2291534"/>
            <a:ext cx="905760" cy="912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6"/>
              </a:lnSpc>
            </a:pPr>
            <a:r>
              <a:rPr lang="en-US" sz="7565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3.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589120">
            <a:off x="-3398297" y="6232594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4" y="0"/>
                </a:lnTo>
                <a:lnTo>
                  <a:pt x="8853994" y="6963379"/>
                </a:lnTo>
                <a:lnTo>
                  <a:pt x="0" y="6963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507240">
            <a:off x="-1598136" y="2779435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431397">
            <a:off x="4118748" y="8115106"/>
            <a:ext cx="3261165" cy="3198354"/>
          </a:xfrm>
          <a:custGeom>
            <a:avLst/>
            <a:gdLst/>
            <a:ahLst/>
            <a:cxnLst/>
            <a:rect r="r" b="b" t="t" l="l"/>
            <a:pathLst>
              <a:path h="3198354" w="3261165">
                <a:moveTo>
                  <a:pt x="0" y="0"/>
                </a:moveTo>
                <a:lnTo>
                  <a:pt x="3261165" y="0"/>
                </a:lnTo>
                <a:lnTo>
                  <a:pt x="3261165" y="3198354"/>
                </a:lnTo>
                <a:lnTo>
                  <a:pt x="0" y="3198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56112">
            <a:off x="6777566" y="10325628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7"/>
                </a:lnTo>
                <a:lnTo>
                  <a:pt x="0" y="13910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589120">
            <a:off x="14324926" y="-2452989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5" y="0"/>
                </a:lnTo>
                <a:lnTo>
                  <a:pt x="8853995" y="6963378"/>
                </a:lnTo>
                <a:lnTo>
                  <a:pt x="0" y="6963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507240">
            <a:off x="16689864" y="3511093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756112">
            <a:off x="13973105" y="-695539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8"/>
                </a:lnTo>
                <a:lnTo>
                  <a:pt x="0" y="1391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00643" y="-1306883"/>
            <a:ext cx="4900729" cy="4114800"/>
          </a:xfrm>
          <a:custGeom>
            <a:avLst/>
            <a:gdLst/>
            <a:ahLst/>
            <a:cxnLst/>
            <a:rect r="r" b="b" t="t" l="l"/>
            <a:pathLst>
              <a:path h="4114800" w="4900729">
                <a:moveTo>
                  <a:pt x="0" y="0"/>
                </a:moveTo>
                <a:lnTo>
                  <a:pt x="4900729" y="0"/>
                </a:lnTo>
                <a:lnTo>
                  <a:pt x="49007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051554" y="743919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96630" y="-584557"/>
            <a:ext cx="4023321" cy="4023321"/>
          </a:xfrm>
          <a:custGeom>
            <a:avLst/>
            <a:gdLst/>
            <a:ahLst/>
            <a:cxnLst/>
            <a:rect r="r" b="b" t="t" l="l"/>
            <a:pathLst>
              <a:path h="4023321" w="4023321">
                <a:moveTo>
                  <a:pt x="0" y="0"/>
                </a:moveTo>
                <a:lnTo>
                  <a:pt x="4023321" y="0"/>
                </a:lnTo>
                <a:lnTo>
                  <a:pt x="4023321" y="4023321"/>
                </a:lnTo>
                <a:lnTo>
                  <a:pt x="0" y="402332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685361" y="3438764"/>
            <a:ext cx="7929205" cy="4043895"/>
          </a:xfrm>
          <a:custGeom>
            <a:avLst/>
            <a:gdLst/>
            <a:ahLst/>
            <a:cxnLst/>
            <a:rect r="r" b="b" t="t" l="l"/>
            <a:pathLst>
              <a:path h="4043895" w="7929205">
                <a:moveTo>
                  <a:pt x="0" y="0"/>
                </a:moveTo>
                <a:lnTo>
                  <a:pt x="7929205" y="0"/>
                </a:lnTo>
                <a:lnTo>
                  <a:pt x="7929205" y="4043894"/>
                </a:lnTo>
                <a:lnTo>
                  <a:pt x="0" y="40438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033666" y="3438764"/>
            <a:ext cx="6638656" cy="6649450"/>
          </a:xfrm>
          <a:custGeom>
            <a:avLst/>
            <a:gdLst/>
            <a:ahLst/>
            <a:cxnLst/>
            <a:rect r="r" b="b" t="t" l="l"/>
            <a:pathLst>
              <a:path h="6649450" w="6638656">
                <a:moveTo>
                  <a:pt x="0" y="0"/>
                </a:moveTo>
                <a:lnTo>
                  <a:pt x="6638656" y="0"/>
                </a:lnTo>
                <a:lnTo>
                  <a:pt x="6638656" y="6649450"/>
                </a:lnTo>
                <a:lnTo>
                  <a:pt x="0" y="66494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139426" y="381000"/>
            <a:ext cx="9548537" cy="140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56"/>
              </a:lnSpc>
            </a:pPr>
            <a:r>
              <a:rPr lang="en-US" sz="11693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VERLAUF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270966" y="2019383"/>
            <a:ext cx="905760" cy="912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6"/>
              </a:lnSpc>
            </a:pPr>
            <a:r>
              <a:rPr lang="en-US" sz="7565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4.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065312" y="1896935"/>
            <a:ext cx="10149802" cy="168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Tiere können fressen</a:t>
            </a:r>
          </a:p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Zusammenführen von Tierverhalten und Grafischer Oberfläche</a:t>
            </a:r>
          </a:p>
          <a:p>
            <a:pPr algn="l">
              <a:lnSpc>
                <a:spcPts val="3999"/>
              </a:lnSpc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Scroll-Stopp </a:t>
            </a:r>
          </a:p>
          <a:p>
            <a:pPr algn="l">
              <a:lnSpc>
                <a:spcPts val="167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589120">
            <a:off x="-3398297" y="6232594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4" y="0"/>
                </a:lnTo>
                <a:lnTo>
                  <a:pt x="8853994" y="6963379"/>
                </a:lnTo>
                <a:lnTo>
                  <a:pt x="0" y="6963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507240">
            <a:off x="-1598136" y="2779435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431397">
            <a:off x="4118748" y="8115106"/>
            <a:ext cx="3261165" cy="3198354"/>
          </a:xfrm>
          <a:custGeom>
            <a:avLst/>
            <a:gdLst/>
            <a:ahLst/>
            <a:cxnLst/>
            <a:rect r="r" b="b" t="t" l="l"/>
            <a:pathLst>
              <a:path h="3198354" w="3261165">
                <a:moveTo>
                  <a:pt x="0" y="0"/>
                </a:moveTo>
                <a:lnTo>
                  <a:pt x="3261165" y="0"/>
                </a:lnTo>
                <a:lnTo>
                  <a:pt x="3261165" y="3198354"/>
                </a:lnTo>
                <a:lnTo>
                  <a:pt x="0" y="3198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756112">
            <a:off x="6777566" y="10325628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7"/>
                </a:lnTo>
                <a:lnTo>
                  <a:pt x="0" y="13910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589120">
            <a:off x="14324926" y="-2452989"/>
            <a:ext cx="8853995" cy="6963379"/>
          </a:xfrm>
          <a:custGeom>
            <a:avLst/>
            <a:gdLst/>
            <a:ahLst/>
            <a:cxnLst/>
            <a:rect r="r" b="b" t="t" l="l"/>
            <a:pathLst>
              <a:path h="6963379" w="8853995">
                <a:moveTo>
                  <a:pt x="0" y="0"/>
                </a:moveTo>
                <a:lnTo>
                  <a:pt x="8853995" y="0"/>
                </a:lnTo>
                <a:lnTo>
                  <a:pt x="8853995" y="6963378"/>
                </a:lnTo>
                <a:lnTo>
                  <a:pt x="0" y="6963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507240">
            <a:off x="16689864" y="3511093"/>
            <a:ext cx="3196272" cy="2610460"/>
          </a:xfrm>
          <a:custGeom>
            <a:avLst/>
            <a:gdLst/>
            <a:ahLst/>
            <a:cxnLst/>
            <a:rect r="r" b="b" t="t" l="l"/>
            <a:pathLst>
              <a:path h="2610460" w="3196272">
                <a:moveTo>
                  <a:pt x="0" y="0"/>
                </a:moveTo>
                <a:lnTo>
                  <a:pt x="3196272" y="0"/>
                </a:lnTo>
                <a:lnTo>
                  <a:pt x="3196272" y="2610461"/>
                </a:lnTo>
                <a:lnTo>
                  <a:pt x="0" y="2610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756112">
            <a:off x="13973105" y="-695539"/>
            <a:ext cx="2238831" cy="1391077"/>
          </a:xfrm>
          <a:custGeom>
            <a:avLst/>
            <a:gdLst/>
            <a:ahLst/>
            <a:cxnLst/>
            <a:rect r="r" b="b" t="t" l="l"/>
            <a:pathLst>
              <a:path h="1391077" w="2238831">
                <a:moveTo>
                  <a:pt x="0" y="0"/>
                </a:moveTo>
                <a:lnTo>
                  <a:pt x="2238831" y="0"/>
                </a:lnTo>
                <a:lnTo>
                  <a:pt x="2238831" y="1391078"/>
                </a:lnTo>
                <a:lnTo>
                  <a:pt x="0" y="1391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00643" y="-1306883"/>
            <a:ext cx="4900729" cy="4114800"/>
          </a:xfrm>
          <a:custGeom>
            <a:avLst/>
            <a:gdLst/>
            <a:ahLst/>
            <a:cxnLst/>
            <a:rect r="r" b="b" t="t" l="l"/>
            <a:pathLst>
              <a:path h="4114800" w="4900729">
                <a:moveTo>
                  <a:pt x="0" y="0"/>
                </a:moveTo>
                <a:lnTo>
                  <a:pt x="4900729" y="0"/>
                </a:lnTo>
                <a:lnTo>
                  <a:pt x="49007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051554" y="7439199"/>
            <a:ext cx="6103108" cy="4114800"/>
          </a:xfrm>
          <a:custGeom>
            <a:avLst/>
            <a:gdLst/>
            <a:ahLst/>
            <a:cxnLst/>
            <a:rect r="r" b="b" t="t" l="l"/>
            <a:pathLst>
              <a:path h="4114800" w="6103108">
                <a:moveTo>
                  <a:pt x="0" y="0"/>
                </a:moveTo>
                <a:lnTo>
                  <a:pt x="6103108" y="0"/>
                </a:lnTo>
                <a:lnTo>
                  <a:pt x="61031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296965" y="519071"/>
            <a:ext cx="9548537" cy="140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56"/>
              </a:lnSpc>
            </a:pPr>
            <a:r>
              <a:rPr lang="en-US" sz="11693">
                <a:solidFill>
                  <a:srgbClr val="6E958D"/>
                </a:solidFill>
                <a:latin typeface="Swung Note"/>
                <a:ea typeface="Swung Note"/>
                <a:cs typeface="Swung Note"/>
                <a:sym typeface="Swung Note"/>
              </a:rPr>
              <a:t>PROJEKT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66300" y="4262286"/>
            <a:ext cx="9030156" cy="554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6" indent="-431798" lvl="1">
              <a:lnSpc>
                <a:spcPts val="3999"/>
              </a:lnSpc>
              <a:buFont typeface="Arial"/>
              <a:buChar char="•"/>
            </a:pPr>
            <a:r>
              <a:rPr lang="en-US" sz="3999">
                <a:solidFill>
                  <a:srgbClr val="6E958D"/>
                </a:solidFill>
                <a:latin typeface="Moonlight"/>
                <a:ea typeface="Moonlight"/>
                <a:cs typeface="Moonlight"/>
                <a:sym typeface="Moonlight"/>
              </a:rPr>
              <a:t>Demonstration des aktuellen Standes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2321692" y="4981648"/>
            <a:ext cx="5177891" cy="5177891"/>
          </a:xfrm>
          <a:custGeom>
            <a:avLst/>
            <a:gdLst/>
            <a:ahLst/>
            <a:cxnLst/>
            <a:rect r="r" b="b" t="t" l="l"/>
            <a:pathLst>
              <a:path h="5177891" w="5177891">
                <a:moveTo>
                  <a:pt x="0" y="0"/>
                </a:moveTo>
                <a:lnTo>
                  <a:pt x="5177891" y="0"/>
                </a:lnTo>
                <a:lnTo>
                  <a:pt x="5177891" y="5177892"/>
                </a:lnTo>
                <a:lnTo>
                  <a:pt x="0" y="5177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76913" y="0"/>
            <a:ext cx="5750608" cy="5750608"/>
          </a:xfrm>
          <a:custGeom>
            <a:avLst/>
            <a:gdLst/>
            <a:ahLst/>
            <a:cxnLst/>
            <a:rect r="r" b="b" t="t" l="l"/>
            <a:pathLst>
              <a:path h="5750608" w="5750608">
                <a:moveTo>
                  <a:pt x="0" y="0"/>
                </a:moveTo>
                <a:lnTo>
                  <a:pt x="5750608" y="0"/>
                </a:lnTo>
                <a:lnTo>
                  <a:pt x="5750608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DAGeVsY8QOE</dc:identifier>
  <dcterms:modified xsi:type="dcterms:W3CDTF">2011-08-01T06:04:30Z</dcterms:modified>
  <cp:revision>1</cp:revision>
  <dc:title>Green Abstract Organic Group Project Presentation</dc:title>
</cp:coreProperties>
</file>