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Caveat"/>
      <p:regular r:id="rId21"/>
      <p:bold r:id="rId22"/>
    </p:embeddedFont>
    <p:embeddedFont>
      <p:font typeface="Lobster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aveat-bold.fntdata"/><Relationship Id="rId10" Type="http://schemas.openxmlformats.org/officeDocument/2006/relationships/slide" Target="slides/slide5.xml"/><Relationship Id="rId21" Type="http://schemas.openxmlformats.org/officeDocument/2006/relationships/font" Target="fonts/Cavea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obs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313f33cba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313f33cba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313f33cba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313f33cba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seit 2000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Modul für 3D Grafik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400"/>
              <a:t>“simpel”</a:t>
            </a: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313f33cba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313f33cba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313f33cba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313f33cba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313f33cba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313f33cba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313f33cba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313f33cba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313f33cb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313f33cb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etwa 12 Minuten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folgendes beinhalten: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-Theorie / wissenschaftliche Grundlagen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-Herangehensweise und Durchführung des Projekts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Ergebnisse, Probleme, weiterführende Ideen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Macht dafür auf jeden Fall Präsentationen fertig mit 10-15 Folien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313f33cb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313f33cb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313f33cba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313f33cba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1571-1630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313f33cba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313f33cba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313f33cba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313f33cba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313f33cba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313f33cba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313f33cba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313f33cba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313f33cba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313f33cba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image" Target="../media/image34.jpg"/><Relationship Id="rId5" Type="http://schemas.openxmlformats.org/officeDocument/2006/relationships/image" Target="../media/image37.jpg"/><Relationship Id="rId6" Type="http://schemas.openxmlformats.org/officeDocument/2006/relationships/image" Target="../media/image36.jpg"/><Relationship Id="rId7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jpg"/><Relationship Id="rId4" Type="http://schemas.openxmlformats.org/officeDocument/2006/relationships/image" Target="../media/image40.png"/><Relationship Id="rId5" Type="http://schemas.openxmlformats.org/officeDocument/2006/relationships/image" Target="../media/image47.jpg"/><Relationship Id="rId6" Type="http://schemas.openxmlformats.org/officeDocument/2006/relationships/image" Target="../media/image4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jpg"/><Relationship Id="rId4" Type="http://schemas.openxmlformats.org/officeDocument/2006/relationships/image" Target="../media/image46.jpg"/><Relationship Id="rId5" Type="http://schemas.openxmlformats.org/officeDocument/2006/relationships/image" Target="../media/image49.jpg"/><Relationship Id="rId6" Type="http://schemas.openxmlformats.org/officeDocument/2006/relationships/image" Target="../media/image51.jpg"/><Relationship Id="rId7" Type="http://schemas.openxmlformats.org/officeDocument/2006/relationships/image" Target="../media/image54.jpg"/><Relationship Id="rId8" Type="http://schemas.openxmlformats.org/officeDocument/2006/relationships/image" Target="../media/image5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45.jpg"/><Relationship Id="rId5" Type="http://schemas.openxmlformats.org/officeDocument/2006/relationships/image" Target="../media/image39.jpg"/><Relationship Id="rId6" Type="http://schemas.openxmlformats.org/officeDocument/2006/relationships/image" Target="../media/image52.jpg"/><Relationship Id="rId7" Type="http://schemas.openxmlformats.org/officeDocument/2006/relationships/image" Target="../media/image4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jpg"/><Relationship Id="rId4" Type="http://schemas.openxmlformats.org/officeDocument/2006/relationships/image" Target="../media/image56.jpg"/><Relationship Id="rId9" Type="http://schemas.openxmlformats.org/officeDocument/2006/relationships/image" Target="../media/image60.jpg"/><Relationship Id="rId5" Type="http://schemas.openxmlformats.org/officeDocument/2006/relationships/image" Target="../media/image58.png"/><Relationship Id="rId6" Type="http://schemas.openxmlformats.org/officeDocument/2006/relationships/image" Target="../media/image55.jpg"/><Relationship Id="rId7" Type="http://schemas.openxmlformats.org/officeDocument/2006/relationships/image" Target="../media/image57.png"/><Relationship Id="rId8" Type="http://schemas.openxmlformats.org/officeDocument/2006/relationships/image" Target="../media/image53.jp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hyperlink" Target="https://ih1.redbubble.net/image.192928462.6721/flat,800x800,075,t.u3.jpg" TargetMode="External"/><Relationship Id="rId11" Type="http://schemas.openxmlformats.org/officeDocument/2006/relationships/hyperlink" Target="https://cseligman.com/text/history/samesizeellipse.jpg" TargetMode="External"/><Relationship Id="rId10" Type="http://schemas.openxmlformats.org/officeDocument/2006/relationships/hyperlink" Target="https://i.otto.de/i/otto/24483250/bresser-teleskop-messier-nt-203-1000-hexafoc-exos-2-eq5-teleskop.jpg?$formatz$" TargetMode="External"/><Relationship Id="rId13" Type="http://schemas.openxmlformats.org/officeDocument/2006/relationships/hyperlink" Target="https://drive.google.com/file/d/130ri5h6PXaaUmLpNvUJCxQFqSaf-umpi/view" TargetMode="External"/><Relationship Id="rId12" Type="http://schemas.openxmlformats.org/officeDocument/2006/relationships/hyperlink" Target="https://drive.google.com/file/d/130ri5h6PXaaUmLpNvUJCxQFqSaf-umpi/view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redly.social/uploads/monthly_2018_02/large.5a83aa7c8de11_solarsystem.png.ee1225647dacf3e6e1a233446459a43d.png" TargetMode="External"/><Relationship Id="rId4" Type="http://schemas.openxmlformats.org/officeDocument/2006/relationships/hyperlink" Target="https://phet.colorado.edu/sims/html/gravity-and-orbits/latest/gravity-and-orbits_de.html" TargetMode="External"/><Relationship Id="rId9" Type="http://schemas.openxmlformats.org/officeDocument/2006/relationships/hyperlink" Target="https://lh3.googleusercontent.com/proxy/xgE3F3lDLGC0RCxm5Iw6iz7CGEWCZb-t70on5U8a6dtHFaGAWn6rSObMs9bW_kHruh3jtEaJ2ETevYcY_tzYcvZgqU8OieREan5fTpZUyLINa7OSgIlwmJ8U-CIvtGk_481t_Ct3ka1jIJJcB0EXvvdyBGBjzP1l6DDf7Q" TargetMode="External"/><Relationship Id="rId15" Type="http://schemas.openxmlformats.org/officeDocument/2006/relationships/hyperlink" Target="https://lernenderzukunft.com/wp-content/uploads/2014/05/fragend-300x271.jpg" TargetMode="External"/><Relationship Id="rId14" Type="http://schemas.openxmlformats.org/officeDocument/2006/relationships/hyperlink" Target="https://wompampsupport.azureedge.net/fetchimage?siteId=7575&amp;v=2&amp;jpgQuality=100&amp;width=700&amp;url=https%3A%2F%2Fi.kym-cdn.com%2Fentries%2Ficons%2Ffacebook%2F000%2F023%2F194%2Fcover1.jpg" TargetMode="External"/><Relationship Id="rId17" Type="http://schemas.openxmlformats.org/officeDocument/2006/relationships/hyperlink" Target="http://www.toonsup.com/users/g/gloiman/husten_090325_2025.jpg" TargetMode="External"/><Relationship Id="rId16" Type="http://schemas.openxmlformats.org/officeDocument/2006/relationships/hyperlink" Target="https://st.depositphotos.com/1001284/5119/v/450/depositphotos_51192927-stock-illustration-trophy-cup.jpg" TargetMode="External"/><Relationship Id="rId5" Type="http://schemas.openxmlformats.org/officeDocument/2006/relationships/hyperlink" Target="https://de.wikipedia.org/wiki/Isaac_Newton#Astronomie" TargetMode="External"/><Relationship Id="rId19" Type="http://schemas.openxmlformats.org/officeDocument/2006/relationships/hyperlink" Target="https://cdn.pixabay.com/photo/2017/04/04/14/26/pluto-2201446_960_720.png" TargetMode="External"/><Relationship Id="rId6" Type="http://schemas.openxmlformats.org/officeDocument/2006/relationships/hyperlink" Target="https://s3.gaming-cdn.com/images/products/2051/271x377/universe-sandbox-2-cover.jpg" TargetMode="External"/><Relationship Id="rId18" Type="http://schemas.openxmlformats.org/officeDocument/2006/relationships/hyperlink" Target="https://pbs.twimg.com/media/ERJ5xvdWkAE6_Lu.jpg" TargetMode="External"/><Relationship Id="rId7" Type="http://schemas.openxmlformats.org/officeDocument/2006/relationships/hyperlink" Target="https://i.pinimg.com/originals/a7/8b/91/a78b913f99f8287a727b2692cbf451fb.gif" TargetMode="External"/><Relationship Id="rId8" Type="http://schemas.openxmlformats.org/officeDocument/2006/relationships/hyperlink" Target="https://www.aanda.org/images/stories/PressRelease/PRaa200411/glo_kepler2.gi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2.jp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9.png"/><Relationship Id="rId5" Type="http://schemas.openxmlformats.org/officeDocument/2006/relationships/image" Target="../media/image5.gif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5.jp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44.png"/><Relationship Id="rId5" Type="http://schemas.openxmlformats.org/officeDocument/2006/relationships/image" Target="../media/image2.jpg"/><Relationship Id="rId6" Type="http://schemas.openxmlformats.org/officeDocument/2006/relationships/image" Target="../media/image6.jp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5.png"/><Relationship Id="rId13" Type="http://schemas.openxmlformats.org/officeDocument/2006/relationships/image" Target="../media/image28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1.jpg"/><Relationship Id="rId4" Type="http://schemas.openxmlformats.org/officeDocument/2006/relationships/image" Target="../media/image31.jpg"/><Relationship Id="rId9" Type="http://schemas.openxmlformats.org/officeDocument/2006/relationships/image" Target="../media/image14.png"/><Relationship Id="rId5" Type="http://schemas.openxmlformats.org/officeDocument/2006/relationships/image" Target="../media/image26.jpg"/><Relationship Id="rId6" Type="http://schemas.openxmlformats.org/officeDocument/2006/relationships/image" Target="../media/image32.jp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jpg"/><Relationship Id="rId4" Type="http://schemas.openxmlformats.org/officeDocument/2006/relationships/image" Target="../media/image35.jpg"/><Relationship Id="rId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6186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Ein </a:t>
            </a:r>
            <a:r>
              <a:rPr b="1" i="1" lang="d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Mathesis-</a:t>
            </a:r>
            <a:r>
              <a:rPr b="1" i="1" lang="d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Projekt von Alex, Awid </a:t>
            </a:r>
            <a:endParaRPr b="1" i="1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(und Theo und Selin?)</a:t>
            </a:r>
            <a:endParaRPr b="1" i="1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/>
        </p:nvSpPr>
        <p:spPr>
          <a:xfrm rot="-2189712">
            <a:off x="7334924" y="1246183"/>
            <a:ext cx="2036804" cy="1014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FF0000"/>
                </a:solidFill>
              </a:rPr>
              <a:t>tolles</a:t>
            </a:r>
            <a:r>
              <a:rPr lang="de" sz="1100">
                <a:solidFill>
                  <a:srgbClr val="FF0000"/>
                </a:solidFill>
              </a:rPr>
              <a:t>sonnejpg.jpg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 rot="-1044006">
            <a:off x="4608516" y="813428"/>
            <a:ext cx="1313192" cy="11689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 and TASTY!!!</a:t>
            </a:r>
            <a:endParaRPr sz="200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538" y="1002038"/>
            <a:ext cx="5015025" cy="31394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type="ctrTitle"/>
          </p:nvPr>
        </p:nvSpPr>
        <p:spPr>
          <a:xfrm rot="-1073179">
            <a:off x="-1177589" y="478014"/>
            <a:ext cx="8520515" cy="20524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Himme</a:t>
            </a:r>
            <a:r>
              <a:rPr lang="d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lz</a:t>
            </a:r>
            <a:r>
              <a:rPr lang="d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mechanik!</a:t>
            </a:r>
            <a:endParaRPr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064500" y="4141450"/>
            <a:ext cx="50151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>
                <a:solidFill>
                  <a:srgbClr val="FFFFFF"/>
                </a:solidFill>
              </a:rPr>
              <a:t>-https://redly.social/uploads/monthly_2018_02/large.5a83aa7c8de11_solarsystem.png.ee1225647dacf3e6e1a233446459a43d.png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25" y="2358250"/>
            <a:ext cx="8905351" cy="17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8375" y="2987650"/>
            <a:ext cx="3176275" cy="21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6452499" cy="204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2358351"/>
            <a:ext cx="5898376" cy="27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2502" y="0"/>
            <a:ext cx="2513949" cy="204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0" y="2043850"/>
            <a:ext cx="9144000" cy="3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4837900" y="802625"/>
            <a:ext cx="12900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de" sz="28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Kepler</a:t>
            </a:r>
            <a:endParaRPr i="1" sz="46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3899400" y="3338050"/>
            <a:ext cx="15210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de" sz="28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Newton</a:t>
            </a:r>
            <a:endParaRPr i="1" sz="46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7255" y="2043850"/>
            <a:ext cx="689495" cy="3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Visual Python</a:t>
            </a: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42525"/>
            <a:ext cx="6028801" cy="36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50" y="190675"/>
            <a:ext cx="28575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8000" y="2672075"/>
            <a:ext cx="2364301" cy="228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8001" y="213723"/>
            <a:ext cx="2364298" cy="232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1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Erfolge</a:t>
            </a:r>
            <a:endParaRPr/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209" y="1467575"/>
            <a:ext cx="5680083" cy="310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200" y="1519699"/>
            <a:ext cx="5680099" cy="300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2201" y="1556818"/>
            <a:ext cx="5680099" cy="292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2200" y="1524084"/>
            <a:ext cx="5680101" cy="299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52200" y="1467575"/>
            <a:ext cx="5680099" cy="3063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/>
        </p:nvSpPr>
        <p:spPr>
          <a:xfrm>
            <a:off x="292275" y="1294350"/>
            <a:ext cx="2672100" cy="3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Comic Sans MS"/>
              <a:buChar char="●"/>
            </a:pPr>
            <a:r>
              <a:rPr lang="de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VisualPython installiert!</a:t>
            </a:r>
            <a:endParaRPr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Comic Sans MS"/>
              <a:buChar char="●"/>
            </a:pPr>
            <a:r>
              <a:rPr lang="d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Planetendaten richtig abgelesen! (mehrmals!)</a:t>
            </a:r>
            <a:endParaRPr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Comic Sans MS"/>
              <a:buChar char="●"/>
            </a:pPr>
            <a:r>
              <a:rPr lang="de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zwei verschiedene Verfahren implementiert!</a:t>
            </a:r>
            <a:endParaRPr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Comic Sans MS"/>
              <a:buChar char="●"/>
            </a:pPr>
            <a:r>
              <a:rPr lang="d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neun passende Texturen gefunden!</a:t>
            </a:r>
            <a:endParaRPr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Comic Sans MS"/>
              <a:buChar char="●"/>
            </a:pPr>
            <a:r>
              <a:rPr lang="de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Präsentation fertiggestellt!</a:t>
            </a:r>
            <a:endParaRPr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91025" y="205475"/>
            <a:ext cx="623275" cy="8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168325" y="287300"/>
            <a:ext cx="1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Probleme</a:t>
            </a:r>
            <a:endParaRPr/>
          </a:p>
        </p:txBody>
      </p:sp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2343">
            <a:off x="804950" y="1231550"/>
            <a:ext cx="1393975" cy="4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>
            <a:off x="5918550" y="1680575"/>
            <a:ext cx="2348700" cy="25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624" y="2049172"/>
            <a:ext cx="3244925" cy="29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3312775" y="1119213"/>
            <a:ext cx="19479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FFFFFF"/>
                </a:solidFill>
              </a:rPr>
              <a:t>Welches Verfahren??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1750" y="1568025"/>
            <a:ext cx="1129960" cy="107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2311" y="445025"/>
            <a:ext cx="3549121" cy="251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">
            <a:off x="3505363" y="3352208"/>
            <a:ext cx="5530876" cy="94482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1" name="Google Shape;211;p25"/>
          <p:cNvSpPr txBox="1"/>
          <p:nvPr/>
        </p:nvSpPr>
        <p:spPr>
          <a:xfrm>
            <a:off x="1769325" y="287300"/>
            <a:ext cx="34212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800">
                <a:solidFill>
                  <a:srgbClr val="FFFFFF"/>
                </a:solidFill>
              </a:rPr>
              <a:t>/ Programmieralltag</a:t>
            </a:r>
            <a:endParaRPr sz="2800">
              <a:solidFill>
                <a:srgbClr val="FFFFFF"/>
              </a:solidFill>
            </a:endParaRPr>
          </a:p>
        </p:txBody>
      </p:sp>
      <p:cxnSp>
        <p:nvCxnSpPr>
          <p:cNvPr id="212" name="Google Shape;212;p25"/>
          <p:cNvCxnSpPr/>
          <p:nvPr/>
        </p:nvCxnSpPr>
        <p:spPr>
          <a:xfrm>
            <a:off x="5190513" y="4091850"/>
            <a:ext cx="1980600" cy="10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Zukunftsmusik</a:t>
            </a:r>
            <a:endParaRPr b="1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696550" y="1258800"/>
            <a:ext cx="4543200" cy="8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900">
                <a:latin typeface="Comic Sans MS"/>
                <a:ea typeface="Comic Sans MS"/>
                <a:cs typeface="Comic Sans MS"/>
                <a:sym typeface="Comic Sans MS"/>
              </a:rPr>
              <a:t>Code optimieren (Runge-Kutta / RK4?)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300" y="880075"/>
            <a:ext cx="1594175" cy="15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3300" y="880087"/>
            <a:ext cx="1594174" cy="1594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uto Planet Zwerg - Kostenloses Bild auf Pixabay" id="221" name="Google Shape;22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50" y="2849300"/>
            <a:ext cx="2294199" cy="22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 txBox="1"/>
          <p:nvPr>
            <p:ph idx="1" type="body"/>
          </p:nvPr>
        </p:nvSpPr>
        <p:spPr>
          <a:xfrm>
            <a:off x="311700" y="2336550"/>
            <a:ext cx="1101900" cy="4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200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Pluto!</a:t>
            </a:r>
            <a:endParaRPr i="1" sz="2000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6">
            <a:alphaModFix/>
          </a:blip>
          <a:srcRect b="9776" l="20013" r="22041" t="17209"/>
          <a:stretch/>
        </p:blipFill>
        <p:spPr>
          <a:xfrm>
            <a:off x="2379650" y="2692470"/>
            <a:ext cx="1761288" cy="2451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>
            <p:ph idx="1" type="body"/>
          </p:nvPr>
        </p:nvSpPr>
        <p:spPr>
          <a:xfrm>
            <a:off x="696550" y="1724050"/>
            <a:ext cx="4543200" cy="5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900">
                <a:latin typeface="Comic Sans MS"/>
                <a:ea typeface="Comic Sans MS"/>
                <a:cs typeface="Comic Sans MS"/>
                <a:sym typeface="Comic Sans MS"/>
              </a:rPr>
              <a:t>Anderes Visual-Paket ausprobieren?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 txBox="1"/>
          <p:nvPr>
            <p:ph idx="1" type="body"/>
          </p:nvPr>
        </p:nvSpPr>
        <p:spPr>
          <a:xfrm rot="827296">
            <a:off x="5368899" y="3792603"/>
            <a:ext cx="991883" cy="4077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500">
                <a:solidFill>
                  <a:srgbClr val="980000"/>
                </a:solidFill>
                <a:latin typeface="Caveat"/>
                <a:ea typeface="Caveat"/>
                <a:cs typeface="Caveat"/>
                <a:sym typeface="Caveat"/>
              </a:rPr>
              <a:t>das </a:t>
            </a:r>
            <a:r>
              <a:rPr b="1" lang="de" sz="1600">
                <a:solidFill>
                  <a:srgbClr val="980000"/>
                </a:solidFill>
                <a:latin typeface="Caveat"/>
                <a:ea typeface="Caveat"/>
                <a:cs typeface="Caveat"/>
                <a:sym typeface="Caveat"/>
              </a:rPr>
              <a:t>Wiki</a:t>
            </a:r>
            <a:endParaRPr b="1" sz="1600">
              <a:solidFill>
                <a:srgbClr val="98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74418" y="2439038"/>
            <a:ext cx="894525" cy="8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/>
          <p:nvPr>
            <p:ph idx="1" type="body"/>
          </p:nvPr>
        </p:nvSpPr>
        <p:spPr>
          <a:xfrm rot="-1184391">
            <a:off x="5590482" y="2682838"/>
            <a:ext cx="1128941" cy="53709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900">
                <a:latin typeface="Comic Sans MS"/>
                <a:ea typeface="Comic Sans MS"/>
                <a:cs typeface="Comic Sans MS"/>
                <a:sym typeface="Comic Sans MS"/>
              </a:rPr>
              <a:t>Monde</a:t>
            </a:r>
            <a:r>
              <a:rPr lang="de" sz="190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afely Endangered on Twitter: &quot;(Jupiter - https://t.co/ztNSTjSrEz)… &quot;" id="228" name="Google Shape;228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50500" y="2692463"/>
            <a:ext cx="2227600" cy="22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 rotWithShape="1">
          <a:blip r:embed="rId9">
            <a:alphaModFix/>
          </a:blip>
          <a:srcRect b="9748" l="17170" r="67338" t="9748"/>
          <a:stretch/>
        </p:blipFill>
        <p:spPr>
          <a:xfrm>
            <a:off x="4572000" y="3511250"/>
            <a:ext cx="699375" cy="13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9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D9D9D9"/>
                </a:solidFill>
                <a:latin typeface="Lobster"/>
                <a:ea typeface="Lobster"/>
                <a:cs typeface="Lobster"/>
                <a:sym typeface="Lobster"/>
              </a:rPr>
              <a:t>Quellen</a:t>
            </a:r>
            <a:endParaRPr>
              <a:solidFill>
                <a:srgbClr val="D9D9D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5" name="Google Shape;23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1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Bildquellen</a:t>
            </a:r>
            <a:r>
              <a:rPr b="1" lang="de" sz="800">
                <a:solidFill>
                  <a:srgbClr val="0000FF"/>
                </a:solidFill>
              </a:rPr>
              <a:t>:</a:t>
            </a:r>
            <a:endParaRPr b="1"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https://redly.social/uploads/monthly_2018_02/large.5a83aa7c8de11_solarsystem.png.ee1225647dacf3e6e1a233446459a43d.png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https://phet.colorado.edu/sims/html/gravity-and-orbits/latest/gravity-and-orbits_de.html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https://de.wikipedia.org/wiki/Isaac_Newton#Astronomie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https://s3.gaming-cdn.com/images/products/2051/271x377/universe-sandbox-2-cover.jpg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https://i.pinimg.com/originals/a7/8b/91/a78b913f99f8287a727b2692cbf451fb.gif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https://www.aanda.org/images/stories/PressRelease/PRaa200411/glo_kepler2.gif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https://lh3.googleusercontent.com/proxy/xgE3F3lDLGC0RCxm5Iw6iz7CGEWCZb-t70on5U8a6dtHFaGAWn6rSObMs9bW_kHruh3jtEaJ2ETevYcY_tzYcvZgqU8OieREan5fTpZUyLINa7OSgIlwmJ8U-CIvtGk_481t_Ct3ka1jIJJcB0EXvvdyBGBjzP1l6DDf7Q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https://i.otto.de/i/otto/24483250/bresser-teleskop-messier-nt-203-1000-hexafoc-exos-2-eq5-teleskop.jpg?$formatz$</a:t>
            </a:r>
            <a:endParaRPr sz="5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https://cseligman.com/text/history/samesizeellipse.jpg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https://drive.google.com/file/d/130ri5h6PXaaUmLpNvUJCx</a:t>
            </a:r>
            <a:r>
              <a:rPr lang="de" sz="800" u="sng">
                <a:solidFill>
                  <a:srgbClr val="0000FF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QFqSaf-umpi/view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https://wompampsupport.azureedge.net/fetchimage?siteId=7575&amp;v=2&amp;jpgQuality=100&amp;width=700&amp;url=https%3A%2F%2Fi.kym-cdn.com%2Fentries%2Ficons%2Ffacebook%2F000%2F023%2F194%2Fcover1.jpg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</a:rPr>
              <a:t>https://www.youprn.nl/watsch/346866/keplers-law-brainfuck/gjHZaF/</a:t>
            </a:r>
            <a:endParaRPr sz="800" u="sng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https://lernenderzukunft.com/wp-content/uploads/2014/05/fragend-300x271.jpg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https://st.depositphotos.com/1001284/5119/v/450/depositphotos_51192927-stock-illustration-trophy-cup.jpg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http://www.toonsup.com/users/g/gloiman/husten_090325_2025.jpg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https://pbs.twimg.com/media/ERJ5xvdWkAE6_Lu.jpg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https://cdn.pixabay.com/photo/2017/04/04/14/26/pluto-2201446_960_720.png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0000FF"/>
                </a:solidFill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https://ih1.redbubble.net/image.192928462.6721/flat,800x800,075,t.u3.jpg</a:t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Inhaltliche Quellen stehen alle im Wiki aufgelistet! :)</a:t>
            </a:r>
            <a:endParaRPr b="1" i="1" sz="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035200"/>
            <a:ext cx="8520600" cy="10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Die </a:t>
            </a:r>
            <a:r>
              <a:rPr lang="de" sz="5000" u="sng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Glied</a:t>
            </a:r>
            <a:r>
              <a:rPr lang="de" sz="50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eru</a:t>
            </a:r>
            <a:r>
              <a:rPr lang="de" sz="5000" u="sng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ng</a:t>
            </a:r>
            <a:endParaRPr sz="5000" u="sng">
              <a:solidFill>
                <a:srgbClr val="00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2222250" y="725250"/>
            <a:ext cx="4699500" cy="3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300"/>
              <a:buFont typeface="Lobster"/>
              <a:buAutoNum type="arabicPeriod"/>
            </a:pPr>
            <a:r>
              <a:rPr lang="de" sz="33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r>
              <a:rPr lang="de" sz="33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de</a:t>
            </a:r>
            <a:r>
              <a:rPr lang="de" sz="3300" u="sng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e</a:t>
            </a:r>
            <a:endParaRPr sz="3300" u="sng">
              <a:solidFill>
                <a:srgbClr val="00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300"/>
              <a:buFont typeface="Lobster"/>
              <a:buAutoNum type="arabicPeriod"/>
            </a:pPr>
            <a:r>
              <a:rPr lang="de" sz="33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T</a:t>
            </a:r>
            <a:r>
              <a:rPr lang="de" sz="3300" u="sng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he</a:t>
            </a:r>
            <a:r>
              <a:rPr lang="de" sz="33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o</a:t>
            </a:r>
            <a:r>
              <a:rPr lang="de" sz="3300" u="sng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ri</a:t>
            </a:r>
            <a:r>
              <a:rPr lang="de" sz="33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e</a:t>
            </a:r>
            <a:endParaRPr sz="3300">
              <a:solidFill>
                <a:srgbClr val="00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438150" lvl="1" marL="914400" rtl="0" algn="just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300"/>
              <a:buFont typeface="Lobster"/>
              <a:buAutoNum type="alphaLcPeriod"/>
            </a:pPr>
            <a:r>
              <a:rPr lang="de" sz="33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-Kepler</a:t>
            </a:r>
            <a:endParaRPr sz="3300">
              <a:solidFill>
                <a:srgbClr val="00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438150" lvl="1" marL="914400" rtl="0" algn="just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300"/>
              <a:buFont typeface="Lobster"/>
              <a:buAutoNum type="alphaLcPeriod"/>
            </a:pPr>
            <a:r>
              <a:rPr lang="de" sz="33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-Newton</a:t>
            </a:r>
            <a:endParaRPr sz="3300">
              <a:solidFill>
                <a:srgbClr val="00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300"/>
              <a:buFont typeface="Lobster"/>
              <a:buAutoNum type="arabicPeriod"/>
            </a:pPr>
            <a:r>
              <a:rPr lang="de" sz="33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C</a:t>
            </a:r>
            <a:r>
              <a:rPr lang="de" sz="3300" u="sng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ode</a:t>
            </a:r>
            <a:endParaRPr sz="3300" u="sng">
              <a:solidFill>
                <a:srgbClr val="00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438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300"/>
              <a:buFont typeface="Lobster"/>
              <a:buAutoNum type="arabicPeriod"/>
            </a:pPr>
            <a:r>
              <a:rPr lang="de" sz="33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Qu</a:t>
            </a:r>
            <a:r>
              <a:rPr lang="de" sz="3300" u="sng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a</a:t>
            </a:r>
            <a:r>
              <a:rPr lang="de" sz="3300">
                <a:solidFill>
                  <a:srgbClr val="00FF00"/>
                </a:solidFill>
                <a:latin typeface="Lobster"/>
                <a:ea typeface="Lobster"/>
                <a:cs typeface="Lobster"/>
                <a:sym typeface="Lobster"/>
              </a:rPr>
              <a:t>llen</a:t>
            </a:r>
            <a:endParaRPr sz="3300">
              <a:solidFill>
                <a:srgbClr val="00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rgbClr val="00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9575" y="2075225"/>
            <a:ext cx="2273726" cy="4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9025" y="2571750"/>
            <a:ext cx="1914825" cy="5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Inspirationen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naheliegendes Thema - zahlreiche Quellen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Universe Sandbox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Spielengine - Gravitation?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00" y="2541588"/>
            <a:ext cx="22479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398" y="2541600"/>
            <a:ext cx="3549848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ufen Universe Sandbox 2 Steam"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8775" y="1200350"/>
            <a:ext cx="2094400" cy="294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vity And Orbits - Gravitational Force | Circular Motion | Astronomy -  PhET Interactive Simulations"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0725" y="1645538"/>
            <a:ext cx="3130500" cy="20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445000" y="364902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2000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Sonnensystem-Simulat</a:t>
            </a:r>
            <a:r>
              <a:rPr i="1" lang="de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ion!</a:t>
            </a:r>
            <a:endParaRPr i="1"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25987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B7B7B7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Gesetz:</a:t>
            </a:r>
            <a:endParaRPr sz="1500">
              <a:solidFill>
                <a:srgbClr val="B7B7B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B7B7B7"/>
                </a:solidFill>
                <a:latin typeface="Comic Sans MS"/>
                <a:ea typeface="Comic Sans MS"/>
                <a:cs typeface="Comic Sans MS"/>
                <a:sym typeface="Comic Sans MS"/>
              </a:rPr>
              <a:t>Ein von der Sonne zum Planeten gezogener Fahrstrahl </a:t>
            </a:r>
            <a:endParaRPr sz="1500">
              <a:solidFill>
                <a:srgbClr val="B7B7B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de" sz="1500">
                <a:solidFill>
                  <a:srgbClr val="B7B7B7"/>
                </a:solidFill>
                <a:latin typeface="Comic Sans MS"/>
                <a:ea typeface="Comic Sans MS"/>
                <a:cs typeface="Comic Sans MS"/>
                <a:sym typeface="Comic Sans MS"/>
              </a:rPr>
              <a:t>überstreicht in gleicher Zeit gleich große Flächen</a:t>
            </a:r>
            <a:endParaRPr sz="1500">
              <a:solidFill>
                <a:srgbClr val="B7B7B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25987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B7B7B7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de" sz="1500">
                <a:solidFill>
                  <a:srgbClr val="B7B7B7"/>
                </a:solidFill>
                <a:latin typeface="Comic Sans MS"/>
                <a:ea typeface="Comic Sans MS"/>
                <a:cs typeface="Comic Sans MS"/>
                <a:sym typeface="Comic Sans MS"/>
              </a:rPr>
              <a:t>. Gesetz:</a:t>
            </a:r>
            <a:endParaRPr sz="1500">
              <a:solidFill>
                <a:srgbClr val="B7B7B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B7B7B7"/>
                </a:solidFill>
                <a:latin typeface="Comic Sans MS"/>
                <a:ea typeface="Comic Sans MS"/>
                <a:cs typeface="Comic Sans MS"/>
                <a:sym typeface="Comic Sans MS"/>
              </a:rPr>
              <a:t>Die Quadrate der Umlaufzeiten zweier Planeten verhalten sich </a:t>
            </a:r>
            <a:endParaRPr sz="1500">
              <a:solidFill>
                <a:srgbClr val="B7B7B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de" sz="1500">
                <a:solidFill>
                  <a:srgbClr val="B7B7B7"/>
                </a:solidFill>
                <a:latin typeface="Comic Sans MS"/>
                <a:ea typeface="Comic Sans MS"/>
                <a:cs typeface="Comic Sans MS"/>
                <a:sym typeface="Comic Sans MS"/>
              </a:rPr>
              <a:t>zueinander wie die dritten Potenzen der großen Bahnhalbachsen</a:t>
            </a:r>
            <a:endParaRPr sz="1500">
              <a:solidFill>
                <a:srgbClr val="B7B7B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Kepler und die Kepler’schen Gesetze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1. </a:t>
            </a: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Gesetz: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Planeten bewegen sich auf elliptischen Bahnen um die Sonne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037" y="1152487"/>
            <a:ext cx="1819275" cy="25050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6624075" y="3657575"/>
            <a:ext cx="18192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FFFFFF"/>
                </a:solidFill>
              </a:rPr>
              <a:t> Albrecht Einstein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FFFFFF"/>
                </a:solidFill>
              </a:rPr>
              <a:t>1571- 1730 n.Chr.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Kepler's Laws of Planetary Motion Diagram | Quizlet"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7875" y="2368600"/>
            <a:ext cx="33051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tronomy &amp; Astrophysics (A&amp;A)"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9762" y="2368595"/>
            <a:ext cx="2981403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pler's Third Law" id="91" name="Google Shape;9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1245" y="2368600"/>
            <a:ext cx="3038468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2675"/>
            <a:ext cx="9143999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141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Kepler</a:t>
            </a:r>
            <a:endParaRPr i="1"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952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/>
              <a:t>Bahnparameter:</a:t>
            </a:r>
            <a:endParaRPr sz="1500"/>
          </a:p>
          <a:p>
            <a:pPr indent="45720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e" sz="1500"/>
              <a:t>a: Große Halbachse</a:t>
            </a:r>
            <a:endParaRPr sz="1500"/>
          </a:p>
          <a:p>
            <a:pPr indent="45720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e" sz="1500"/>
              <a:t>ε: Exzentrizität</a:t>
            </a:r>
            <a:endParaRPr sz="1500"/>
          </a:p>
          <a:p>
            <a:pPr indent="45720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de" sz="1500"/>
              <a:t>ω: Winkelgeschwindigkeit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0800" y="469925"/>
            <a:ext cx="3431375" cy="23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0801" y="798887"/>
            <a:ext cx="3431375" cy="169398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1710450" y="2381875"/>
            <a:ext cx="3033300" cy="15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500">
                <a:solidFill>
                  <a:srgbClr val="434343"/>
                </a:solidFill>
              </a:rPr>
              <a:t>Die drei Anomalien</a:t>
            </a:r>
            <a:r>
              <a:rPr b="1" lang="de" sz="1500">
                <a:solidFill>
                  <a:srgbClr val="434343"/>
                </a:solidFill>
              </a:rPr>
              <a:t>:</a:t>
            </a:r>
            <a:endParaRPr b="1" sz="1500">
              <a:solidFill>
                <a:srgbClr val="434343"/>
              </a:solidFill>
            </a:endParaRPr>
          </a:p>
          <a:p>
            <a:pPr indent="45720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de" sz="1500">
                <a:solidFill>
                  <a:srgbClr val="434343"/>
                </a:solidFill>
              </a:rPr>
              <a:t>M: </a:t>
            </a:r>
            <a:r>
              <a:rPr b="1" lang="de" sz="1500" u="sng">
                <a:solidFill>
                  <a:srgbClr val="434343"/>
                </a:solidFill>
              </a:rPr>
              <a:t>M</a:t>
            </a:r>
            <a:r>
              <a:rPr b="1" lang="de" sz="1500">
                <a:solidFill>
                  <a:srgbClr val="434343"/>
                </a:solidFill>
              </a:rPr>
              <a:t>ittlere Anomalie</a:t>
            </a:r>
            <a:endParaRPr b="1" sz="1500">
              <a:solidFill>
                <a:srgbClr val="434343"/>
              </a:solidFill>
            </a:endParaRPr>
          </a:p>
          <a:p>
            <a:pPr indent="45720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de" sz="1500">
                <a:solidFill>
                  <a:srgbClr val="434343"/>
                </a:solidFill>
              </a:rPr>
              <a:t>E: </a:t>
            </a:r>
            <a:r>
              <a:rPr b="1" lang="de" sz="1500" u="sng">
                <a:solidFill>
                  <a:srgbClr val="434343"/>
                </a:solidFill>
              </a:rPr>
              <a:t>E</a:t>
            </a:r>
            <a:r>
              <a:rPr b="1" lang="de" sz="1500">
                <a:solidFill>
                  <a:srgbClr val="434343"/>
                </a:solidFill>
              </a:rPr>
              <a:t>xzentrische Anomalie</a:t>
            </a:r>
            <a:endParaRPr b="1" sz="1500">
              <a:solidFill>
                <a:srgbClr val="434343"/>
              </a:solidFill>
            </a:endParaRPr>
          </a:p>
          <a:p>
            <a:pPr indent="45720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de" sz="1500">
                <a:solidFill>
                  <a:srgbClr val="434343"/>
                </a:solidFill>
              </a:rPr>
              <a:t>θ: Wahre (</a:t>
            </a:r>
            <a:r>
              <a:rPr b="1" lang="de" sz="1500" u="sng">
                <a:solidFill>
                  <a:srgbClr val="434343"/>
                </a:solidFill>
              </a:rPr>
              <a:t>t</a:t>
            </a:r>
            <a:r>
              <a:rPr b="1" lang="de" sz="1500">
                <a:solidFill>
                  <a:srgbClr val="434343"/>
                </a:solidFill>
              </a:rPr>
              <a:t>rue) Anomalie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118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Auflösung der Kepler-Gleichung</a:t>
            </a:r>
            <a:endParaRPr i="1"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152475"/>
            <a:ext cx="19677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Mittlere Anomalie: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757" y="1152469"/>
            <a:ext cx="133450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11700" y="1948750"/>
            <a:ext cx="24543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Exzentrische</a:t>
            </a: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 Anomalie: 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6150" y="1948750"/>
            <a:ext cx="2273726" cy="4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2571750"/>
            <a:ext cx="43284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E = e * sin(E) + M?		E = arcsin( E-M/e )?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11700" y="2571750"/>
            <a:ext cx="43284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Numerische Lösung: Newton-Verfahren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275" y="3350775"/>
            <a:ext cx="8520601" cy="116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275" y="1797120"/>
            <a:ext cx="5718000" cy="13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5225" y="1268350"/>
            <a:ext cx="3403482" cy="11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311700" y="1152475"/>
            <a:ext cx="4827300" cy="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Schrittweise Näherung mit Hilfe  der Ableitung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11700" y="345800"/>
            <a:ext cx="18198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Wahre Anomalie: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200" y="209875"/>
            <a:ext cx="2356425" cy="7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4808325" y="345800"/>
            <a:ext cx="18198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| arctan()             | *2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311700" y="1227875"/>
            <a:ext cx="18198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Position r: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0975" y="1070938"/>
            <a:ext cx="166687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1019125" y="2209150"/>
            <a:ext cx="22002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5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Kepler-Methode</a:t>
            </a:r>
            <a:endParaRPr sz="15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45675" y="2647750"/>
            <a:ext cx="3636000" cy="11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ic Sans MS"/>
              <a:buChar char="●"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benötigt drei Bahnparameter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ic Sans MS"/>
              <a:buChar char="●"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unabhängig von Planetenmassen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ic Sans MS"/>
              <a:buChar char="●"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ist an 2D gebunden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5101325" y="2209150"/>
            <a:ext cx="22002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5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Newton</a:t>
            </a:r>
            <a:r>
              <a:rPr lang="de" sz="15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-Methode</a:t>
            </a:r>
            <a:endParaRPr sz="15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4383425" y="2647750"/>
            <a:ext cx="4334700" cy="11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ic Sans MS"/>
              <a:buChar char="●"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rechnet explizit mit Gravitation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ic Sans MS"/>
              <a:buChar char="●"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abhängig von Planetenmassen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omic Sans MS"/>
              <a:buChar char="●"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ist (theoretisch) in n-D möglich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6748" y="3616450"/>
            <a:ext cx="894225" cy="12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4323" y="3628774"/>
            <a:ext cx="894225" cy="126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Newton und die Newton’schen Gesetze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311700" y="1155800"/>
            <a:ext cx="43509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Bewegungsgleichung: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000" y="1246901"/>
            <a:ext cx="2017029" cy="24900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6711875" y="3820450"/>
            <a:ext cx="19938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0000" y="3736913"/>
            <a:ext cx="2017025" cy="12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293" y="1246900"/>
            <a:ext cx="1812947" cy="249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40409">
            <a:off x="8488273" y="231410"/>
            <a:ext cx="364565" cy="70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1849" y="1246900"/>
            <a:ext cx="1256750" cy="36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29625" y="1121325"/>
            <a:ext cx="1912375" cy="6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311700" y="1836275"/>
            <a:ext cx="43509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Gravitation</a:t>
            </a: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sgleichung: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80450" y="1839613"/>
            <a:ext cx="1483341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80450" y="2429850"/>
            <a:ext cx="3288839" cy="5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0900" y="2516750"/>
            <a:ext cx="3003825" cy="93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0900" y="2516750"/>
            <a:ext cx="3003825" cy="935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74725" y="2516750"/>
            <a:ext cx="2578665" cy="93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370900" y="3893250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2000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Numerische Approximation!</a:t>
            </a:r>
            <a:endParaRPr i="1"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Numerische Lösung von Differentialgleichungen</a:t>
            </a:r>
            <a:endParaRPr i="1"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311700" y="1152475"/>
            <a:ext cx="29307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Explizites Euler-Verfahren: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9412"/>
            <a:ext cx="9144000" cy="144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763" y="4327325"/>
            <a:ext cx="5904475" cy="8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-52200" y="4175350"/>
            <a:ext cx="16179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Eilrechnung</a:t>
            </a:r>
            <a:endParaRPr b="1" sz="8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6643700" y="2771450"/>
            <a:ext cx="17265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00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“wir lieben große Zahlen”</a:t>
            </a:r>
            <a:endParaRPr sz="1000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2375" y="1152475"/>
            <a:ext cx="4925551" cy="10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>
            <p:ph idx="1" type="body"/>
          </p:nvPr>
        </p:nvSpPr>
        <p:spPr>
          <a:xfrm>
            <a:off x="2531925" y="3100250"/>
            <a:ext cx="54165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de" sz="1500"/>
              <a:t>= eine Iteration                                                                      </a:t>
            </a:r>
            <a:r>
              <a:rPr b="1" lang="de" sz="1500"/>
              <a:t>→  Positions- und Geschwindigkeitsaktualisierung</a:t>
            </a:r>
            <a:endParaRPr b="1" sz="1500"/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311700" y="2030800"/>
            <a:ext cx="29307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Leapfrog</a:t>
            </a:r>
            <a:r>
              <a:rPr lang="de" sz="1500">
                <a:latin typeface="Comic Sans MS"/>
                <a:ea typeface="Comic Sans MS"/>
                <a:cs typeface="Comic Sans MS"/>
                <a:sym typeface="Comic Sans MS"/>
              </a:rPr>
              <a:t>-Verfahren: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